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56" r:id="rId2"/>
    <p:sldId id="274" r:id="rId3"/>
    <p:sldId id="257" r:id="rId4"/>
    <p:sldId id="264" r:id="rId5"/>
    <p:sldId id="265" r:id="rId6"/>
    <p:sldId id="259" r:id="rId7"/>
    <p:sldId id="267" r:id="rId8"/>
    <p:sldId id="260" r:id="rId9"/>
    <p:sldId id="261" r:id="rId10"/>
    <p:sldId id="262" r:id="rId11"/>
    <p:sldId id="269" r:id="rId12"/>
    <p:sldId id="268" r:id="rId13"/>
    <p:sldId id="270" r:id="rId14"/>
    <p:sldId id="266" r:id="rId15"/>
    <p:sldId id="272" r:id="rId16"/>
    <p:sldId id="273" r:id="rId17"/>
    <p:sldId id="271"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3" d="100"/>
          <a:sy n="63" d="100"/>
        </p:scale>
        <p:origin x="-984" y="-2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1DB3EF76-BE73-4084-8FD2-E99CC0462DA0}" type="datetimeFigureOut">
              <a:rPr lang="ru-RU" smtClean="0"/>
              <a:t>16.11.2021</a:t>
            </a:fld>
            <a:endParaRPr lang="ru-RU"/>
          </a:p>
        </p:txBody>
      </p:sp>
      <p:sp>
        <p:nvSpPr>
          <p:cNvPr id="5" name="Footer Placeholder 4"/>
          <p:cNvSpPr>
            <a:spLocks noGrp="1"/>
          </p:cNvSpPr>
          <p:nvPr>
            <p:ph type="ftr" sz="quarter" idx="11"/>
          </p:nvPr>
        </p:nvSpPr>
        <p:spPr>
          <a:xfrm>
            <a:off x="1371600" y="4323845"/>
            <a:ext cx="6400800" cy="365125"/>
          </a:xfrm>
        </p:spPr>
        <p:txBody>
          <a:bodyPr/>
          <a:lstStyle/>
          <a:p>
            <a:endParaRPr lang="ru-RU"/>
          </a:p>
        </p:txBody>
      </p:sp>
      <p:sp>
        <p:nvSpPr>
          <p:cNvPr id="6" name="Slide Number Placeholder 5"/>
          <p:cNvSpPr>
            <a:spLocks noGrp="1"/>
          </p:cNvSpPr>
          <p:nvPr>
            <p:ph type="sldNum" sz="quarter" idx="12"/>
          </p:nvPr>
        </p:nvSpPr>
        <p:spPr>
          <a:xfrm>
            <a:off x="8077200" y="1430866"/>
            <a:ext cx="2743200" cy="365125"/>
          </a:xfrm>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81822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DB3EF76-BE73-4084-8FD2-E99CC0462DA0}" type="datetimeFigureOut">
              <a:rPr lang="ru-RU" smtClean="0"/>
              <a:t>16.11.2021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289541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DB3EF76-BE73-4084-8FD2-E99CC0462DA0}" type="datetimeFigureOut">
              <a:rPr lang="ru-RU" smtClean="0"/>
              <a:t>16.11.2021</a:t>
            </a:fld>
            <a:endParaRPr lang="ru-RU"/>
          </a:p>
        </p:txBody>
      </p:sp>
      <p:sp>
        <p:nvSpPr>
          <p:cNvPr id="6" name="Footer Placeholder 5"/>
          <p:cNvSpPr>
            <a:spLocks noGrp="1"/>
          </p:cNvSpPr>
          <p:nvPr>
            <p:ph type="ftr" sz="quarter" idx="11"/>
          </p:nvPr>
        </p:nvSpPr>
        <p:spPr>
          <a:xfrm>
            <a:off x="685800" y="379941"/>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3677066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DB3EF76-BE73-4084-8FD2-E99CC0462DA0}" type="datetimeFigureOut">
              <a:rPr lang="ru-RU" smtClean="0"/>
              <a:t>16.11.2021</a:t>
            </a:fld>
            <a:endParaRPr lang="ru-RU"/>
          </a:p>
        </p:txBody>
      </p:sp>
      <p:sp>
        <p:nvSpPr>
          <p:cNvPr id="6" name="Footer Placeholder 5"/>
          <p:cNvSpPr>
            <a:spLocks noGrp="1"/>
          </p:cNvSpPr>
          <p:nvPr>
            <p:ph type="ftr" sz="quarter" idx="11"/>
          </p:nvPr>
        </p:nvSpPr>
        <p:spPr>
          <a:xfrm>
            <a:off x="685800" y="379941"/>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0887F2AF-8432-429B-BF63-8B3F0E24DF66}" type="slidenum">
              <a:rPr lang="ru-RU" smtClean="0"/>
              <a:t>‹#›</a:t>
            </a:fld>
            <a:endParaRPr lang="ru-RU"/>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24113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1DB3EF76-BE73-4084-8FD2-E99CC0462DA0}" type="datetimeFigureOut">
              <a:rPr lang="ru-RU" smtClean="0"/>
              <a:t>16.11.2021</a:t>
            </a:fld>
            <a:endParaRPr lang="ru-RU"/>
          </a:p>
        </p:txBody>
      </p:sp>
      <p:sp>
        <p:nvSpPr>
          <p:cNvPr id="6" name="Footer Placeholder 5"/>
          <p:cNvSpPr>
            <a:spLocks noGrp="1"/>
          </p:cNvSpPr>
          <p:nvPr>
            <p:ph type="ftr" sz="quarter" idx="11"/>
          </p:nvPr>
        </p:nvSpPr>
        <p:spPr>
          <a:xfrm>
            <a:off x="685800" y="378883"/>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1884940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1DB3EF76-BE73-4084-8FD2-E99CC0462DA0}" type="datetimeFigureOut">
              <a:rPr lang="ru-RU" smtClean="0"/>
              <a:t>16.11.2021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1935679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1DB3EF76-BE73-4084-8FD2-E99CC0462DA0}" type="datetimeFigureOut">
              <a:rPr lang="ru-RU" smtClean="0"/>
              <a:t>16.11.2021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4191300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DB3EF76-BE73-4084-8FD2-E99CC0462DA0}" type="datetimeFigureOut">
              <a:rPr lang="ru-RU" smtClean="0"/>
              <a:t>16.11.2021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82747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1DB3EF76-BE73-4084-8FD2-E99CC0462DA0}" type="datetimeFigureOut">
              <a:rPr lang="ru-RU" smtClean="0"/>
              <a:t>16.11.2021</a:t>
            </a:fld>
            <a:endParaRPr lang="ru-RU"/>
          </a:p>
        </p:txBody>
      </p:sp>
      <p:sp>
        <p:nvSpPr>
          <p:cNvPr id="5" name="Footer Placeholder 4"/>
          <p:cNvSpPr>
            <a:spLocks noGrp="1"/>
          </p:cNvSpPr>
          <p:nvPr>
            <p:ph type="ftr" sz="quarter" idx="11"/>
          </p:nvPr>
        </p:nvSpPr>
        <p:spPr>
          <a:xfrm>
            <a:off x="685800" y="381000"/>
            <a:ext cx="6991492" cy="365125"/>
          </a:xfrm>
        </p:spPr>
        <p:txBody>
          <a:bodyPr/>
          <a:lstStyle/>
          <a:p>
            <a:endParaRPr lang="ru-RU"/>
          </a:p>
        </p:txBody>
      </p:sp>
      <p:sp>
        <p:nvSpPr>
          <p:cNvPr id="6" name="Slide Number Placeholder 5"/>
          <p:cNvSpPr>
            <a:spLocks noGrp="1"/>
          </p:cNvSpPr>
          <p:nvPr>
            <p:ph type="sldNum" sz="quarter" idx="12"/>
          </p:nvPr>
        </p:nvSpPr>
        <p:spPr>
          <a:xfrm>
            <a:off x="10862452" y="381000"/>
            <a:ext cx="643748" cy="365125"/>
          </a:xfrm>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316827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DB3EF76-BE73-4084-8FD2-E99CC0462DA0}" type="datetimeFigureOut">
              <a:rPr lang="ru-RU" smtClean="0"/>
              <a:t>16.11.2021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263686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1DB3EF76-BE73-4084-8FD2-E99CC0462DA0}" type="datetimeFigureOut">
              <a:rPr lang="ru-RU" smtClean="0"/>
              <a:t>16.11.2021</a:t>
            </a:fld>
            <a:endParaRPr lang="ru-RU"/>
          </a:p>
        </p:txBody>
      </p:sp>
      <p:sp>
        <p:nvSpPr>
          <p:cNvPr id="5" name="Footer Placeholder 4"/>
          <p:cNvSpPr>
            <a:spLocks noGrp="1"/>
          </p:cNvSpPr>
          <p:nvPr>
            <p:ph type="ftr" sz="quarter" idx="11"/>
          </p:nvPr>
        </p:nvSpPr>
        <p:spPr>
          <a:xfrm>
            <a:off x="685800" y="381001"/>
            <a:ext cx="6991492" cy="364065"/>
          </a:xfrm>
        </p:spPr>
        <p:txBody>
          <a:bodyPr/>
          <a:lstStyle/>
          <a:p>
            <a:endParaRPr lang="ru-RU"/>
          </a:p>
        </p:txBody>
      </p:sp>
      <p:sp>
        <p:nvSpPr>
          <p:cNvPr id="6" name="Slide Number Placeholder 5"/>
          <p:cNvSpPr>
            <a:spLocks noGrp="1"/>
          </p:cNvSpPr>
          <p:nvPr>
            <p:ph type="sldNum" sz="quarter" idx="12"/>
          </p:nvPr>
        </p:nvSpPr>
        <p:spPr>
          <a:xfrm>
            <a:off x="10862452" y="381000"/>
            <a:ext cx="643748" cy="365125"/>
          </a:xfrm>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4015427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DB3EF76-BE73-4084-8FD2-E99CC0462DA0}" type="datetimeFigureOut">
              <a:rPr lang="ru-RU" smtClean="0"/>
              <a:t>16.11.2021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217077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800" y="3132666"/>
            <a:ext cx="5311775"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132666"/>
            <a:ext cx="5334000"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DB3EF76-BE73-4084-8FD2-E99CC0462DA0}" type="datetimeFigureOut">
              <a:rPr lang="ru-RU" smtClean="0"/>
              <a:t>16.11.2021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1056712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DB3EF76-BE73-4084-8FD2-E99CC0462DA0}" type="datetimeFigureOut">
              <a:rPr lang="ru-RU" smtClean="0"/>
              <a:t>16.11.2021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18173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3EF76-BE73-4084-8FD2-E99CC0462DA0}" type="datetimeFigureOut">
              <a:rPr lang="ru-RU" smtClean="0"/>
              <a:t>16.11.2021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58983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ru-RU" smtClean="0"/>
              <a:t>Образец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DB3EF76-BE73-4084-8FD2-E99CC0462DA0}" type="datetimeFigureOut">
              <a:rPr lang="ru-RU" smtClean="0"/>
              <a:t>16.11.2021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385524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DB3EF76-BE73-4084-8FD2-E99CC0462DA0}" type="datetimeFigureOut">
              <a:rPr lang="ru-RU" smtClean="0"/>
              <a:t>16.11.2021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887F2AF-8432-429B-BF63-8B3F0E24DF66}" type="slidenum">
              <a:rPr lang="ru-RU" smtClean="0"/>
              <a:t>‹#›</a:t>
            </a:fld>
            <a:endParaRPr lang="ru-RU"/>
          </a:p>
        </p:txBody>
      </p:sp>
    </p:spTree>
    <p:extLst>
      <p:ext uri="{BB962C8B-B14F-4D97-AF65-F5344CB8AC3E}">
        <p14:creationId xmlns:p14="http://schemas.microsoft.com/office/powerpoint/2010/main" val="1960603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DB3EF76-BE73-4084-8FD2-E99CC0462DA0}" type="datetimeFigureOut">
              <a:rPr lang="ru-RU" smtClean="0"/>
              <a:t>16.11.2021</a:t>
            </a:fld>
            <a:endParaRPr lang="ru-RU"/>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887F2AF-8432-429B-BF63-8B3F0E24DF66}" type="slidenum">
              <a:rPr lang="ru-RU" smtClean="0"/>
              <a:t>‹#›</a:t>
            </a:fld>
            <a:endParaRPr lang="ru-RU"/>
          </a:p>
        </p:txBody>
      </p:sp>
    </p:spTree>
    <p:extLst>
      <p:ext uri="{BB962C8B-B14F-4D97-AF65-F5344CB8AC3E}">
        <p14:creationId xmlns:p14="http://schemas.microsoft.com/office/powerpoint/2010/main" val="2853970192"/>
      </p:ext>
    </p:extLst>
  </p:cSld>
  <p:clrMap bg1="dk1" tx1="lt1" bg2="dk2" tx2="lt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 id="2147483811" r:id="rId14"/>
    <p:sldLayoutId id="2147483812" r:id="rId15"/>
    <p:sldLayoutId id="2147483813" r:id="rId16"/>
    <p:sldLayoutId id="214748381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facebook.com/RyzhkoOlena/" TargetMode="External"/><Relationship Id="rId2" Type="http://schemas.openxmlformats.org/officeDocument/2006/relationships/hyperlink" Target="mailto:olenaryzhko@gmail.com" TargetMode="External"/><Relationship Id="rId1" Type="http://schemas.openxmlformats.org/officeDocument/2006/relationships/slideLayout" Target="../slideLayouts/slideLayout7.xml"/><Relationship Id="rId4" Type="http://schemas.openxmlformats.org/officeDocument/2006/relationships/hyperlink" Target="https://www.instagram.com/olena_ryzhk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uk-UA" dirty="0" smtClean="0">
                <a:latin typeface="Times New Roman" panose="02020603050405020304" pitchFamily="18" charset="0"/>
                <a:cs typeface="Times New Roman" panose="02020603050405020304" pitchFamily="18" charset="0"/>
              </a:rPr>
              <a:t/>
            </a:r>
            <a:br>
              <a:rPr lang="uk-UA" dirty="0" smtClean="0">
                <a:latin typeface="Times New Roman" panose="02020603050405020304" pitchFamily="18" charset="0"/>
                <a:cs typeface="Times New Roman" panose="02020603050405020304" pitchFamily="18" charset="0"/>
              </a:rPr>
            </a:br>
            <a:r>
              <a:rPr lang="uk-UA" sz="6000" dirty="0" smtClean="0">
                <a:latin typeface="Times New Roman" panose="02020603050405020304" pitchFamily="18" charset="0"/>
                <a:cs typeface="Times New Roman" panose="02020603050405020304" pitchFamily="18" charset="0"/>
              </a:rPr>
              <a:t>Плагіат І НАУКА</a:t>
            </a:r>
            <a:endParaRPr lang="ru-RU" sz="6000" dirty="0">
              <a:latin typeface="Times New Roman" panose="02020603050405020304" pitchFamily="18" charset="0"/>
              <a:cs typeface="Times New Roman" panose="02020603050405020304" pitchFamily="18"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95900" y="3314044"/>
            <a:ext cx="3810000" cy="2857500"/>
          </a:xfrm>
        </p:spPr>
      </p:pic>
      <p:sp>
        <p:nvSpPr>
          <p:cNvPr id="2" name="TextBox 1"/>
          <p:cNvSpPr txBox="1"/>
          <p:nvPr/>
        </p:nvSpPr>
        <p:spPr>
          <a:xfrm>
            <a:off x="670560" y="5593080"/>
            <a:ext cx="3870960" cy="646331"/>
          </a:xfrm>
          <a:prstGeom prst="rect">
            <a:avLst/>
          </a:prstGeom>
          <a:noFill/>
        </p:spPr>
        <p:txBody>
          <a:bodyPr wrap="square" rtlCol="0">
            <a:spAutoFit/>
          </a:bodyPr>
          <a:lstStyle/>
          <a:p>
            <a:r>
              <a:rPr lang="uk-UA" dirty="0" smtClean="0"/>
              <a:t>Лекторка: Олена Рижко, доктор наук із соціальних комунікацій</a:t>
            </a:r>
            <a:endParaRPr lang="ru-RU" dirty="0"/>
          </a:p>
        </p:txBody>
      </p:sp>
    </p:spTree>
    <p:extLst>
      <p:ext uri="{BB962C8B-B14F-4D97-AF65-F5344CB8AC3E}">
        <p14:creationId xmlns:p14="http://schemas.microsoft.com/office/powerpoint/2010/main" val="4172332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7383" y="474345"/>
            <a:ext cx="11390243" cy="589072"/>
          </a:xfrm>
          <a:prstGeom prst="rect">
            <a:avLst/>
          </a:prstGeom>
        </p:spPr>
        <p:txBody>
          <a:bodyPr wrap="square">
            <a:spAutoFit/>
          </a:bodyPr>
          <a:lstStyle/>
          <a:p>
            <a:pPr algn="ctr">
              <a:lnSpc>
                <a:spcPct val="150000"/>
              </a:lnSpc>
              <a:spcAft>
                <a:spcPts val="0"/>
              </a:spcAft>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290223" y="517446"/>
            <a:ext cx="11673177" cy="6124754"/>
          </a:xfrm>
          <a:prstGeom prst="rect">
            <a:avLst/>
          </a:prstGeom>
        </p:spPr>
        <p:txBody>
          <a:bodyPr wrap="square">
            <a:spAutoFit/>
          </a:bodyPr>
          <a:lstStyle/>
          <a:p>
            <a:pPr algn="ctr"/>
            <a:r>
              <a:rPr lang="uk-UA" sz="4000" b="1" dirty="0" smtClean="0"/>
              <a:t>При цитуванні не можна:</a:t>
            </a:r>
          </a:p>
          <a:p>
            <a:endParaRPr lang="uk-UA" dirty="0"/>
          </a:p>
          <a:p>
            <a:endParaRPr lang="uk-UA" dirty="0" smtClean="0"/>
          </a:p>
          <a:p>
            <a:r>
              <a:rPr lang="uk-UA" sz="2800" dirty="0" smtClean="0"/>
              <a:t>Порушувати </a:t>
            </a:r>
            <a:r>
              <a:rPr lang="uk-UA" sz="2800" dirty="0"/>
              <a:t>«баланс голосу».</a:t>
            </a:r>
          </a:p>
          <a:p>
            <a:r>
              <a:rPr lang="uk-UA" sz="2800" dirty="0"/>
              <a:t>Цитувати сумнівні джерела, достовірність яких ми не можемо перевірити.</a:t>
            </a:r>
          </a:p>
          <a:p>
            <a:r>
              <a:rPr lang="uk-UA" sz="2800" dirty="0"/>
              <a:t>Цитувати за цитатою.</a:t>
            </a:r>
          </a:p>
          <a:p>
            <a:r>
              <a:rPr lang="uk-UA" sz="2800" dirty="0"/>
              <a:t>Подавати надто розлогі цитати.</a:t>
            </a:r>
          </a:p>
          <a:p>
            <a:r>
              <a:rPr lang="uk-UA" sz="2800" dirty="0"/>
              <a:t>Цитувати без сигнальних фраз і власної інтерпретації цитованого.</a:t>
            </a:r>
          </a:p>
          <a:p>
            <a:r>
              <a:rPr lang="uk-UA" sz="2800" dirty="0"/>
              <a:t>Розмивати межі цитування й власного тексту (подавати без лапок і </a:t>
            </a:r>
            <a:r>
              <a:rPr lang="uk-UA" sz="2800" dirty="0" err="1"/>
              <a:t>внутрішньотекстових</a:t>
            </a:r>
            <a:r>
              <a:rPr lang="uk-UA" sz="2800" dirty="0"/>
              <a:t> </a:t>
            </a:r>
            <a:r>
              <a:rPr lang="uk-UA" sz="2800" dirty="0" err="1"/>
              <a:t>покликань</a:t>
            </a:r>
            <a:r>
              <a:rPr lang="uk-UA" sz="2800" dirty="0"/>
              <a:t>).</a:t>
            </a:r>
          </a:p>
          <a:p>
            <a:r>
              <a:rPr lang="uk-UA" sz="2800" dirty="0"/>
              <a:t>Недбало ставитись до оформлення джерел.</a:t>
            </a:r>
          </a:p>
          <a:p>
            <a:endParaRPr lang="ru-RU" dirty="0"/>
          </a:p>
          <a:p>
            <a:endParaRPr lang="ru-RU" dirty="0"/>
          </a:p>
        </p:txBody>
      </p:sp>
    </p:spTree>
    <p:extLst>
      <p:ext uri="{BB962C8B-B14F-4D97-AF65-F5344CB8AC3E}">
        <p14:creationId xmlns:p14="http://schemas.microsoft.com/office/powerpoint/2010/main" val="426668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 y="289560"/>
            <a:ext cx="11567160" cy="6340197"/>
          </a:xfrm>
          <a:prstGeom prst="rect">
            <a:avLst/>
          </a:prstGeom>
          <a:noFill/>
        </p:spPr>
        <p:txBody>
          <a:bodyPr wrap="square" rtlCol="0">
            <a:spAutoFit/>
          </a:bodyPr>
          <a:lstStyle/>
          <a:p>
            <a:r>
              <a:rPr lang="uk-UA" sz="3600" b="1" dirty="0"/>
              <a:t>Для того, щоб вас не звинуватили у плагіаті, слід подавати цитати за таким алгоритмом</a:t>
            </a:r>
            <a:r>
              <a:rPr lang="uk-UA" sz="3600" b="1" dirty="0" smtClean="0"/>
              <a:t>:</a:t>
            </a:r>
          </a:p>
          <a:p>
            <a:endParaRPr lang="uk-UA" b="1" dirty="0"/>
          </a:p>
          <a:p>
            <a:r>
              <a:rPr lang="uk-UA" sz="2800" b="1" dirty="0"/>
              <a:t>Сигнальна фраза </a:t>
            </a:r>
            <a:r>
              <a:rPr lang="uk-UA" sz="2800" dirty="0"/>
              <a:t>(«На думку автора…», «Дослідник зазначає…», «Науковець підкреслює…») + </a:t>
            </a:r>
            <a:r>
              <a:rPr lang="uk-UA" sz="2800" b="1" dirty="0"/>
              <a:t>лапки </a:t>
            </a:r>
            <a:r>
              <a:rPr lang="uk-UA" sz="2800" dirty="0"/>
              <a:t>(стандартно ялинки «») + </a:t>
            </a:r>
            <a:r>
              <a:rPr lang="uk-UA" sz="2800" b="1" dirty="0" err="1"/>
              <a:t>внутрішньотекстове</a:t>
            </a:r>
            <a:r>
              <a:rPr lang="uk-UA" sz="2800" b="1" dirty="0"/>
              <a:t> покликання на джерело</a:t>
            </a:r>
            <a:r>
              <a:rPr lang="uk-UA" sz="2800" dirty="0"/>
              <a:t> (</a:t>
            </a:r>
            <a:r>
              <a:rPr lang="en-US" sz="2800" dirty="0"/>
              <a:t>[23</a:t>
            </a:r>
            <a:r>
              <a:rPr lang="uk-UA" sz="2800" dirty="0"/>
              <a:t>, с.14</a:t>
            </a:r>
            <a:r>
              <a:rPr lang="en-US" sz="2800" dirty="0"/>
              <a:t>]</a:t>
            </a:r>
            <a:r>
              <a:rPr lang="uk-UA" sz="2800" dirty="0"/>
              <a:t>, (</a:t>
            </a:r>
            <a:r>
              <a:rPr lang="en-US" sz="2800" dirty="0" err="1"/>
              <a:t>Bardini</a:t>
            </a:r>
            <a:r>
              <a:rPr lang="en-US" sz="2800" dirty="0"/>
              <a:t>, 1994</a:t>
            </a:r>
            <a:r>
              <a:rPr lang="uk-UA" sz="2800" dirty="0"/>
              <a:t>), </a:t>
            </a:r>
            <a:r>
              <a:rPr lang="en-US" sz="2800" dirty="0"/>
              <a:t>[</a:t>
            </a:r>
            <a:r>
              <a:rPr lang="uk-UA" sz="2800" dirty="0"/>
              <a:t>1</a:t>
            </a:r>
            <a:r>
              <a:rPr lang="en-US" sz="2800" dirty="0"/>
              <a:t>]</a:t>
            </a:r>
            <a:r>
              <a:rPr lang="uk-UA" sz="2800" dirty="0"/>
              <a:t>) + </a:t>
            </a:r>
            <a:r>
              <a:rPr lang="uk-UA" sz="2800" b="1" dirty="0"/>
              <a:t>коректно подане джерело у списку літератури </a:t>
            </a:r>
            <a:r>
              <a:rPr lang="uk-UA" sz="2800" dirty="0"/>
              <a:t>(1. Про авторське право та суміжні права: Закон України від 23.12.1993. № 3792-XII. URL: https://zakon.rada.gov.ua/laws/show/3792-12 (дата звернення: 05.04.2021); 2. Рижко О.М. Плагіат як соціальнокомунікаційне явище: монографія. Київ: ПАЛИВОДА А.В., 2017. 388 с.).</a:t>
            </a:r>
            <a:endParaRPr lang="ru-RU" sz="2800" dirty="0"/>
          </a:p>
          <a:p>
            <a:endParaRPr lang="ru-RU" dirty="0"/>
          </a:p>
          <a:p>
            <a:endParaRPr lang="ru-RU" dirty="0"/>
          </a:p>
        </p:txBody>
      </p:sp>
    </p:spTree>
    <p:extLst>
      <p:ext uri="{BB962C8B-B14F-4D97-AF65-F5344CB8AC3E}">
        <p14:creationId xmlns:p14="http://schemas.microsoft.com/office/powerpoint/2010/main" val="1461651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40080"/>
            <a:ext cx="10988040" cy="6001643"/>
          </a:xfrm>
          <a:prstGeom prst="rect">
            <a:avLst/>
          </a:prstGeom>
          <a:noFill/>
        </p:spPr>
        <p:txBody>
          <a:bodyPr wrap="square" rtlCol="0">
            <a:spAutoFit/>
          </a:bodyPr>
          <a:lstStyle/>
          <a:p>
            <a:pPr algn="just"/>
            <a:r>
              <a:rPr lang="uk-UA" sz="2400" b="1" dirty="0"/>
              <a:t>Парафраз</a:t>
            </a:r>
            <a:r>
              <a:rPr lang="uk-UA" sz="2400" dirty="0"/>
              <a:t> (парафраза) – це технологічний прийом, який становить собою передавання основного смислу (думок та ідей) чужого тексту власними словами.</a:t>
            </a:r>
          </a:p>
          <a:p>
            <a:pPr algn="just"/>
            <a:endParaRPr lang="uk-UA" sz="2400" dirty="0"/>
          </a:p>
          <a:p>
            <a:pPr algn="just"/>
            <a:r>
              <a:rPr lang="uk-UA" sz="2400" dirty="0"/>
              <a:t>Парафраз краще писати, не зазираючи в першоджерело. Так ви зможете переконатися, що справді розумієте текст (фрагмент тексту), який переказуєте</a:t>
            </a:r>
            <a:r>
              <a:rPr lang="uk-UA" sz="2400" dirty="0" smtClean="0"/>
              <a:t>.</a:t>
            </a:r>
          </a:p>
          <a:p>
            <a:pPr algn="just"/>
            <a:endParaRPr lang="uk-UA" sz="2400" dirty="0"/>
          </a:p>
          <a:p>
            <a:pPr algn="just"/>
            <a:r>
              <a:rPr lang="uk-UA" sz="2400" dirty="0"/>
              <a:t>Основним для віднесення або не віднесення парафрази до </a:t>
            </a:r>
            <a:r>
              <a:rPr lang="uk-UA" sz="2400" b="1" i="1" dirty="0"/>
              <a:t>технології</a:t>
            </a:r>
            <a:r>
              <a:rPr lang="uk-UA" sz="2400" dirty="0"/>
              <a:t> </a:t>
            </a:r>
            <a:r>
              <a:rPr lang="uk-UA" sz="2400" b="1" i="1" dirty="0"/>
              <a:t>плагіату</a:t>
            </a:r>
            <a:r>
              <a:rPr lang="uk-UA" sz="2400" dirty="0"/>
              <a:t> є</a:t>
            </a:r>
            <a:r>
              <a:rPr lang="uk-UA" sz="2400" dirty="0" smtClean="0"/>
              <a:t>:</a:t>
            </a:r>
          </a:p>
          <a:p>
            <a:pPr algn="just"/>
            <a:endParaRPr lang="uk-UA" sz="2400" dirty="0"/>
          </a:p>
          <a:p>
            <a:pPr algn="just"/>
            <a:r>
              <a:rPr lang="uk-UA" sz="2400" dirty="0" smtClean="0"/>
              <a:t>- наявність/відсутність </a:t>
            </a:r>
            <a:r>
              <a:rPr lang="uk-UA" sz="2400" dirty="0"/>
              <a:t>правильно оформленого </a:t>
            </a:r>
            <a:r>
              <a:rPr lang="uk-UA" sz="2400" dirty="0" smtClean="0"/>
              <a:t>покликання</a:t>
            </a:r>
            <a:r>
              <a:rPr lang="uk-UA" sz="2400" dirty="0"/>
              <a:t>; </a:t>
            </a:r>
            <a:endParaRPr lang="uk-UA" sz="2400" dirty="0" smtClean="0"/>
          </a:p>
          <a:p>
            <a:pPr algn="just"/>
            <a:endParaRPr lang="uk-UA" sz="2400" dirty="0"/>
          </a:p>
          <a:p>
            <a:pPr algn="just"/>
            <a:r>
              <a:rPr lang="uk-UA" sz="2400" dirty="0" smtClean="0"/>
              <a:t>- умова</a:t>
            </a:r>
            <a:r>
              <a:rPr lang="uk-UA" sz="2400" dirty="0"/>
              <a:t>, аби чужі думки були (чи не були) переказані власними словами, що засвідчить розуміння автором новоствореного тексту думок автора першоджерела. </a:t>
            </a:r>
            <a:endParaRPr lang="ru-RU" sz="2400" dirty="0"/>
          </a:p>
        </p:txBody>
      </p:sp>
    </p:spTree>
    <p:extLst>
      <p:ext uri="{BB962C8B-B14F-4D97-AF65-F5344CB8AC3E}">
        <p14:creationId xmlns:p14="http://schemas.microsoft.com/office/powerpoint/2010/main" val="313956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 y="655320"/>
            <a:ext cx="11536680" cy="6663363"/>
          </a:xfrm>
          <a:prstGeom prst="rect">
            <a:avLst/>
          </a:prstGeom>
          <a:noFill/>
        </p:spPr>
        <p:txBody>
          <a:bodyPr wrap="square" rtlCol="0">
            <a:spAutoFit/>
          </a:bodyPr>
          <a:lstStyle/>
          <a:p>
            <a:pPr algn="just"/>
            <a:r>
              <a:rPr lang="uk-UA" sz="2300" b="1" dirty="0"/>
              <a:t>Оригінал: </a:t>
            </a:r>
            <a:r>
              <a:rPr lang="uk-UA" sz="2300" dirty="0"/>
              <a:t>«Ліквідувати цю </a:t>
            </a:r>
            <a:r>
              <a:rPr lang="en-US" sz="2300" dirty="0"/>
              <a:t>“</a:t>
            </a:r>
            <a:r>
              <a:rPr lang="uk-UA" sz="2300" dirty="0"/>
              <a:t>прогалину</a:t>
            </a:r>
            <a:r>
              <a:rPr lang="en-US" sz="2300" dirty="0"/>
              <a:t>”</a:t>
            </a:r>
            <a:r>
              <a:rPr lang="uk-UA" sz="2300" dirty="0"/>
              <a:t> </a:t>
            </a:r>
            <a:r>
              <a:rPr lang="en-US" sz="2300" dirty="0"/>
              <a:t>[</a:t>
            </a:r>
            <a:r>
              <a:rPr lang="uk-UA" sz="2300" i="1" dirty="0"/>
              <a:t>йдеться про відсоток радянських книжок в інформаційному полі у 1919 р. на теренах України </a:t>
            </a:r>
            <a:r>
              <a:rPr lang="uk-UA" sz="2300" dirty="0"/>
              <a:t>– О.Р.</a:t>
            </a:r>
            <a:r>
              <a:rPr lang="en-US" sz="2300" dirty="0"/>
              <a:t>]</a:t>
            </a:r>
            <a:r>
              <a:rPr lang="uk-UA" sz="2300" dirty="0"/>
              <a:t> планувалося виданням радянської книги, наповненої комуністичною ідеологією і спрямованої на прищеплення населенню доцільності поглиблення революційних перетворень. Потрібно було докорінно, у партійно-радянському ключі, змінити тематичний характер книжкової продукції  і, що не менш важливо, поширити її серед самих широких верств населення України. Централізоване розповсюдження видань друку мало стати запорукою ідеологічного впливу нового режиму на українське суспільство</a:t>
            </a:r>
            <a:r>
              <a:rPr lang="uk-UA" sz="2300" dirty="0" smtClean="0"/>
              <a:t>».</a:t>
            </a:r>
          </a:p>
          <a:p>
            <a:pPr algn="just"/>
            <a:endParaRPr lang="uk-UA" sz="2300" dirty="0"/>
          </a:p>
          <a:p>
            <a:pPr algn="just"/>
            <a:r>
              <a:rPr lang="uk-UA" sz="2300" b="1" dirty="0"/>
              <a:t>«Парафраз»</a:t>
            </a:r>
            <a:r>
              <a:rPr lang="uk-UA" sz="2300" dirty="0"/>
              <a:t>: «Ліквідувати цю </a:t>
            </a:r>
            <a:r>
              <a:rPr lang="en-US" sz="2300" dirty="0"/>
              <a:t>“</a:t>
            </a:r>
            <a:r>
              <a:rPr lang="uk-UA" sz="2300" dirty="0"/>
              <a:t>прогалину</a:t>
            </a:r>
            <a:r>
              <a:rPr lang="en-US" sz="2300" dirty="0"/>
              <a:t>”</a:t>
            </a:r>
            <a:r>
              <a:rPr lang="uk-UA" sz="2300" dirty="0"/>
              <a:t> мала радянська книга наповнена комуністичною ідеологією і спрямована на прищеплення населенню ідеї доцільності поглиблення революційних перетворень. Передбачалося змінити тематику книжкової продукції і, що не менш важливо, організувати централізоване розповсюдження літератури серед найширших верств населення України для впливу нового режиму на українське суспільство».</a:t>
            </a:r>
          </a:p>
          <a:p>
            <a:endParaRPr lang="ru-RU" dirty="0"/>
          </a:p>
          <a:p>
            <a:endParaRPr lang="ru-RU" dirty="0"/>
          </a:p>
        </p:txBody>
      </p:sp>
    </p:spTree>
    <p:extLst>
      <p:ext uri="{BB962C8B-B14F-4D97-AF65-F5344CB8AC3E}">
        <p14:creationId xmlns:p14="http://schemas.microsoft.com/office/powerpoint/2010/main" val="2999324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 y="381000"/>
            <a:ext cx="11567160" cy="5909310"/>
          </a:xfrm>
          <a:prstGeom prst="rect">
            <a:avLst/>
          </a:prstGeom>
          <a:noFill/>
        </p:spPr>
        <p:txBody>
          <a:bodyPr wrap="square" rtlCol="0">
            <a:spAutoFit/>
          </a:bodyPr>
          <a:lstStyle/>
          <a:p>
            <a:pPr algn="ctr"/>
            <a:r>
              <a:rPr lang="uk-UA" sz="6000" dirty="0" smtClean="0"/>
              <a:t>Методи: що не так?</a:t>
            </a:r>
          </a:p>
          <a:p>
            <a:endParaRPr lang="uk-UA" dirty="0"/>
          </a:p>
          <a:p>
            <a:r>
              <a:rPr lang="uk-UA" sz="2000" b="1" dirty="0" smtClean="0"/>
              <a:t>Цитата з дисертації:</a:t>
            </a:r>
          </a:p>
          <a:p>
            <a:r>
              <a:rPr lang="uk-UA" sz="2000" dirty="0" smtClean="0"/>
              <a:t>«Метод синтезу дав змогу здійснити об</a:t>
            </a:r>
            <a:r>
              <a:rPr lang="en-US" sz="2000" dirty="0" smtClean="0"/>
              <a:t>’</a:t>
            </a:r>
            <a:r>
              <a:rPr lang="uk-UA" sz="2000" dirty="0" smtClean="0"/>
              <a:t>єднання частин об</a:t>
            </a:r>
            <a:r>
              <a:rPr lang="en-US" sz="2000" dirty="0" smtClean="0"/>
              <a:t>’</a:t>
            </a:r>
            <a:r>
              <a:rPr lang="uk-UA" sz="2000" dirty="0" err="1" smtClean="0"/>
              <a:t>єкта</a:t>
            </a:r>
            <a:r>
              <a:rPr lang="uk-UA" sz="2000" dirty="0" smtClean="0"/>
              <a:t>, який був розділений у процесі аналізу, встановивши </a:t>
            </a:r>
            <a:r>
              <a:rPr lang="uk-UA" sz="2000" dirty="0" err="1" smtClean="0"/>
              <a:t>зв</a:t>
            </a:r>
            <a:r>
              <a:rPr lang="en-US" sz="2000" dirty="0" smtClean="0"/>
              <a:t>’</a:t>
            </a:r>
            <a:r>
              <a:rPr lang="uk-UA" sz="2000" dirty="0" err="1" smtClean="0"/>
              <a:t>язки</a:t>
            </a:r>
            <a:r>
              <a:rPr lang="uk-UA" sz="2000" dirty="0" smtClean="0"/>
              <a:t> між регіонами і давши можливість пізнати об</a:t>
            </a:r>
            <a:r>
              <a:rPr lang="en-US" sz="2000" dirty="0" smtClean="0"/>
              <a:t>’</a:t>
            </a:r>
            <a:r>
              <a:rPr lang="uk-UA" sz="2000" dirty="0" err="1" smtClean="0"/>
              <a:t>єкт</a:t>
            </a:r>
            <a:r>
              <a:rPr lang="uk-UA" sz="2000" dirty="0" smtClean="0"/>
              <a:t> дослідження як єдине ціле».</a:t>
            </a:r>
          </a:p>
          <a:p>
            <a:endParaRPr lang="uk-UA" sz="2000" dirty="0"/>
          </a:p>
          <a:p>
            <a:r>
              <a:rPr lang="uk-UA" sz="2000" b="1" dirty="0" smtClean="0"/>
              <a:t>Ремарка </a:t>
            </a:r>
            <a:r>
              <a:rPr lang="uk-UA" sz="2000" b="1" dirty="0" err="1" smtClean="0"/>
              <a:t>плагіатовикривачки</a:t>
            </a:r>
            <a:r>
              <a:rPr lang="uk-UA" sz="2000" b="1" dirty="0" smtClean="0"/>
              <a:t>:</a:t>
            </a:r>
          </a:p>
          <a:p>
            <a:r>
              <a:rPr lang="uk-UA" sz="2000" dirty="0" smtClean="0"/>
              <a:t>«В цьому абзаці та після цього речення в тексті </a:t>
            </a:r>
            <a:r>
              <a:rPr lang="uk-UA" sz="2000" dirty="0"/>
              <a:t>˂…</a:t>
            </a:r>
            <a:r>
              <a:rPr lang="uk-UA" sz="2000" dirty="0" smtClean="0"/>
              <a:t>˃ немає ні посилань, ні лапок, ні інших засобів позначення межі своїх та чужих думок, ідей, текстів. Перед нами класичний плагіат тексту».</a:t>
            </a:r>
          </a:p>
          <a:p>
            <a:endParaRPr lang="uk-UA" sz="2000" dirty="0"/>
          </a:p>
          <a:p>
            <a:r>
              <a:rPr lang="uk-UA" sz="2000" b="1" dirty="0" smtClean="0"/>
              <a:t>Цитата з конспекту лекцій, опублікованих 2013 (саме його </a:t>
            </a:r>
            <a:r>
              <a:rPr lang="uk-UA" sz="2000" b="1" dirty="0" err="1" smtClean="0"/>
              <a:t>плагіатовикривачка</a:t>
            </a:r>
            <a:r>
              <a:rPr lang="uk-UA" sz="2000" b="1" dirty="0" smtClean="0"/>
              <a:t> вважає першоджерелом):</a:t>
            </a:r>
          </a:p>
          <a:p>
            <a:r>
              <a:rPr lang="uk-UA" sz="2000" dirty="0" smtClean="0"/>
              <a:t>«Синтез – це метод дослідження </a:t>
            </a:r>
            <a:r>
              <a:rPr lang="uk-UA" sz="2000" dirty="0"/>
              <a:t>˂…</a:t>
            </a:r>
            <a:r>
              <a:rPr lang="uk-UA" sz="2000" dirty="0" smtClean="0"/>
              <a:t>˃ дозволяє здійснювати об</a:t>
            </a:r>
            <a:r>
              <a:rPr lang="en-US" sz="2000" dirty="0" smtClean="0"/>
              <a:t>’</a:t>
            </a:r>
            <a:r>
              <a:rPr lang="uk-UA" sz="2000" dirty="0" smtClean="0"/>
              <a:t>єднання елементів (частин) об</a:t>
            </a:r>
            <a:r>
              <a:rPr lang="en-US" sz="2000" dirty="0" smtClean="0"/>
              <a:t>’</a:t>
            </a:r>
            <a:r>
              <a:rPr lang="uk-UA" sz="2000" dirty="0" err="1" smtClean="0"/>
              <a:t>єкта</a:t>
            </a:r>
            <a:r>
              <a:rPr lang="uk-UA" sz="2000" dirty="0" smtClean="0"/>
              <a:t>, який був розчленований у процесі аналізу, встановлюючи </a:t>
            </a:r>
            <a:r>
              <a:rPr lang="uk-UA" sz="2000" dirty="0" err="1" smtClean="0"/>
              <a:t>зв</a:t>
            </a:r>
            <a:r>
              <a:rPr lang="en-US" sz="2000" dirty="0" smtClean="0"/>
              <a:t>’</a:t>
            </a:r>
            <a:r>
              <a:rPr lang="uk-UA" sz="2000" dirty="0" err="1" smtClean="0"/>
              <a:t>язки</a:t>
            </a:r>
            <a:r>
              <a:rPr lang="uk-UA" sz="2000" dirty="0" smtClean="0"/>
              <a:t> між частинами і даючи можливість пізнати об</a:t>
            </a:r>
            <a:r>
              <a:rPr lang="en-US" sz="2000" dirty="0" smtClean="0"/>
              <a:t>’</a:t>
            </a:r>
            <a:r>
              <a:rPr lang="uk-UA" sz="2000" dirty="0" err="1" smtClean="0"/>
              <a:t>єкт</a:t>
            </a:r>
            <a:r>
              <a:rPr lang="uk-UA" sz="2000" dirty="0" smtClean="0"/>
              <a:t> дослідження як єдине ціле».</a:t>
            </a:r>
            <a:endParaRPr lang="ru-RU" sz="2000" dirty="0"/>
          </a:p>
        </p:txBody>
      </p:sp>
    </p:spTree>
    <p:extLst>
      <p:ext uri="{BB962C8B-B14F-4D97-AF65-F5344CB8AC3E}">
        <p14:creationId xmlns:p14="http://schemas.microsoft.com/office/powerpoint/2010/main" val="2244935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569720"/>
            <a:ext cx="10530840" cy="2862322"/>
          </a:xfrm>
          <a:prstGeom prst="rect">
            <a:avLst/>
          </a:prstGeom>
          <a:noFill/>
        </p:spPr>
        <p:txBody>
          <a:bodyPr wrap="square" rtlCol="0">
            <a:spAutoFit/>
          </a:bodyPr>
          <a:lstStyle/>
          <a:p>
            <a:pPr algn="ctr"/>
            <a:r>
              <a:rPr lang="uk-UA" sz="6000" dirty="0" smtClean="0"/>
              <a:t>Плагіат і текстові збіги. «Скільки відсотків плагіату можна?»</a:t>
            </a:r>
            <a:endParaRPr lang="ru-RU" sz="6000" dirty="0"/>
          </a:p>
        </p:txBody>
      </p:sp>
    </p:spTree>
    <p:extLst>
      <p:ext uri="{BB962C8B-B14F-4D97-AF65-F5344CB8AC3E}">
        <p14:creationId xmlns:p14="http://schemas.microsoft.com/office/powerpoint/2010/main" val="3231748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44745"/>
            <a:ext cx="10866120" cy="1938992"/>
          </a:xfrm>
          <a:prstGeom prst="rect">
            <a:avLst/>
          </a:prstGeom>
          <a:noFill/>
        </p:spPr>
        <p:txBody>
          <a:bodyPr wrap="square" rtlCol="0">
            <a:spAutoFit/>
          </a:bodyPr>
          <a:lstStyle/>
          <a:p>
            <a:pPr algn="ctr"/>
            <a:r>
              <a:rPr lang="uk-UA" sz="6000" dirty="0" err="1" smtClean="0"/>
              <a:t>Вікіпедія</a:t>
            </a:r>
            <a:r>
              <a:rPr lang="uk-UA" sz="6000" dirty="0" smtClean="0"/>
              <a:t>:</a:t>
            </a:r>
          </a:p>
          <a:p>
            <a:pPr algn="ctr"/>
            <a:r>
              <a:rPr lang="uk-UA" sz="6000" dirty="0" smtClean="0"/>
              <a:t>«велика та могутня»</a:t>
            </a:r>
            <a:endParaRPr lang="ru-RU" sz="6000" dirty="0"/>
          </a:p>
        </p:txBody>
      </p:sp>
    </p:spTree>
    <p:extLst>
      <p:ext uri="{BB962C8B-B14F-4D97-AF65-F5344CB8AC3E}">
        <p14:creationId xmlns:p14="http://schemas.microsoft.com/office/powerpoint/2010/main" val="1429621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 y="381000"/>
            <a:ext cx="11612880" cy="5262979"/>
          </a:xfrm>
          <a:prstGeom prst="rect">
            <a:avLst/>
          </a:prstGeom>
          <a:noFill/>
        </p:spPr>
        <p:txBody>
          <a:bodyPr wrap="square" rtlCol="0">
            <a:spAutoFit/>
          </a:bodyPr>
          <a:lstStyle/>
          <a:p>
            <a:endParaRPr lang="uk-UA" sz="2800" dirty="0" smtClean="0"/>
          </a:p>
          <a:p>
            <a:r>
              <a:rPr lang="uk-UA" sz="2800" dirty="0" smtClean="0"/>
              <a:t>Видатний </a:t>
            </a:r>
            <a:r>
              <a:rPr lang="uk-UA" sz="2800" dirty="0"/>
              <a:t>учений </a:t>
            </a:r>
            <a:r>
              <a:rPr lang="uk-UA" sz="2800" b="1" dirty="0"/>
              <a:t>Лев </a:t>
            </a:r>
            <a:r>
              <a:rPr lang="uk-UA" sz="2800" b="1" dirty="0" err="1"/>
              <a:t>Клейн</a:t>
            </a:r>
            <a:r>
              <a:rPr lang="uk-UA" sz="2800" b="1" dirty="0"/>
              <a:t> </a:t>
            </a:r>
            <a:r>
              <a:rPr lang="uk-UA" sz="2800" dirty="0"/>
              <a:t>підкреслював, що «при плагіаті, основні збитки – почуттю справедливості: крадуться слава і честь, а вже на цій основі несправедливо перерозподіляються місця в житті. Ледацюги й бездарності експлуатують роботяг і талантів. Ось у чому, – наголошує дослідник, – глибинна сутність плагіату. І ось чому кожен випадок плагіату потрібно виводити на чисту воду, навіть якщо це клопітно, неприємно, а часом і небезпечно</a:t>
            </a:r>
            <a:r>
              <a:rPr lang="uk-UA" sz="2800" dirty="0" smtClean="0"/>
              <a:t>». </a:t>
            </a:r>
          </a:p>
          <a:p>
            <a:endParaRPr lang="uk-UA" sz="2800" dirty="0"/>
          </a:p>
          <a:p>
            <a:r>
              <a:rPr lang="uk-UA" sz="2800" dirty="0" smtClean="0"/>
              <a:t>(</a:t>
            </a:r>
            <a:r>
              <a:rPr lang="ru-RU" sz="2800" i="1" dirty="0"/>
              <a:t>Муки науки: ученый и власть, ученый и деньги, ученый и мораль</a:t>
            </a:r>
            <a:r>
              <a:rPr lang="uk-UA" sz="2800" i="1" dirty="0"/>
              <a:t>,</a:t>
            </a:r>
            <a:r>
              <a:rPr lang="ru-RU" sz="2800" i="1" dirty="0"/>
              <a:t> М</a:t>
            </a:r>
            <a:r>
              <a:rPr lang="uk-UA" sz="2800" i="1" dirty="0"/>
              <a:t>.,</a:t>
            </a:r>
            <a:r>
              <a:rPr lang="ru-RU" sz="2800" i="1" dirty="0"/>
              <a:t> 2017</a:t>
            </a:r>
            <a:r>
              <a:rPr lang="uk-UA" sz="2800" i="1" dirty="0"/>
              <a:t>,</a:t>
            </a:r>
            <a:r>
              <a:rPr lang="ru-RU" sz="2800" i="1" dirty="0"/>
              <a:t> 576 с.</a:t>
            </a:r>
            <a:r>
              <a:rPr lang="uk-UA" sz="2800" dirty="0"/>
              <a:t>). </a:t>
            </a:r>
            <a:endParaRPr lang="ru-RU" sz="2800" dirty="0"/>
          </a:p>
        </p:txBody>
      </p:sp>
    </p:spTree>
    <p:extLst>
      <p:ext uri="{BB962C8B-B14F-4D97-AF65-F5344CB8AC3E}">
        <p14:creationId xmlns:p14="http://schemas.microsoft.com/office/powerpoint/2010/main" val="2878515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120" y="807720"/>
            <a:ext cx="11033760" cy="5455920"/>
          </a:xfrm>
          <a:prstGeom prst="rect">
            <a:avLst/>
          </a:prstGeom>
          <a:noFill/>
        </p:spPr>
        <p:txBody>
          <a:bodyPr wrap="square" rtlCol="0">
            <a:spAutoFit/>
          </a:bodyPr>
          <a:lstStyle/>
          <a:p>
            <a:endParaRPr lang="ru-RU" dirty="0"/>
          </a:p>
        </p:txBody>
      </p:sp>
      <p:sp>
        <p:nvSpPr>
          <p:cNvPr id="3" name="TextBox 2"/>
          <p:cNvSpPr txBox="1"/>
          <p:nvPr/>
        </p:nvSpPr>
        <p:spPr>
          <a:xfrm>
            <a:off x="579120" y="701040"/>
            <a:ext cx="11033760" cy="5447645"/>
          </a:xfrm>
          <a:prstGeom prst="rect">
            <a:avLst/>
          </a:prstGeom>
          <a:noFill/>
        </p:spPr>
        <p:txBody>
          <a:bodyPr wrap="square" rtlCol="0">
            <a:spAutoFit/>
          </a:bodyPr>
          <a:lstStyle/>
          <a:p>
            <a:pPr algn="ctr"/>
            <a:r>
              <a:rPr lang="uk-UA" sz="6000" dirty="0" smtClean="0"/>
              <a:t>Дякую за увагу!</a:t>
            </a:r>
          </a:p>
          <a:p>
            <a:endParaRPr lang="uk-UA" dirty="0"/>
          </a:p>
          <a:p>
            <a:r>
              <a:rPr lang="uk-UA" sz="3600" dirty="0" smtClean="0"/>
              <a:t>Раптом що – пишіть</a:t>
            </a:r>
            <a:r>
              <a:rPr lang="en-US" sz="3600" dirty="0" smtClean="0"/>
              <a:t> </a:t>
            </a:r>
            <a:r>
              <a:rPr lang="uk-UA" sz="3600" dirty="0" smtClean="0">
                <a:sym typeface="Wingdings" panose="05000000000000000000" pitchFamily="2" charset="2"/>
              </a:rPr>
              <a:t> </a:t>
            </a:r>
            <a:endParaRPr lang="uk-UA" sz="3600" dirty="0" smtClean="0"/>
          </a:p>
          <a:p>
            <a:endParaRPr lang="uk-UA" sz="3600" dirty="0"/>
          </a:p>
          <a:p>
            <a:r>
              <a:rPr lang="en-US" sz="3600" dirty="0" smtClean="0">
                <a:hlinkClick r:id="rId2"/>
              </a:rPr>
              <a:t>olenaryzhko@gmail.com</a:t>
            </a:r>
            <a:endParaRPr lang="en-US" sz="3600" dirty="0" smtClean="0"/>
          </a:p>
          <a:p>
            <a:endParaRPr lang="en-US" sz="3600" dirty="0"/>
          </a:p>
          <a:p>
            <a:r>
              <a:rPr lang="en-US" sz="3600" dirty="0">
                <a:hlinkClick r:id="rId3"/>
              </a:rPr>
              <a:t>https://www.facebook.com/RyzhkoOlena</a:t>
            </a:r>
            <a:r>
              <a:rPr lang="en-US" sz="3600" dirty="0" smtClean="0">
                <a:hlinkClick r:id="rId3"/>
              </a:rPr>
              <a:t>/</a:t>
            </a:r>
            <a:endParaRPr lang="en-US" sz="3600" dirty="0" smtClean="0"/>
          </a:p>
          <a:p>
            <a:endParaRPr lang="en-US" sz="3600" dirty="0"/>
          </a:p>
          <a:p>
            <a:r>
              <a:rPr lang="en-US" sz="3600" dirty="0">
                <a:hlinkClick r:id="rId4"/>
              </a:rPr>
              <a:t>https://www.instagram.com/olena_ryzhko</a:t>
            </a:r>
            <a:r>
              <a:rPr lang="en-US" sz="3600" dirty="0" smtClean="0">
                <a:hlinkClick r:id="rId4"/>
              </a:rPr>
              <a:t>/</a:t>
            </a:r>
            <a:endParaRPr lang="en-US" sz="3600" dirty="0" smtClean="0"/>
          </a:p>
          <a:p>
            <a:endParaRPr lang="ru-RU" dirty="0"/>
          </a:p>
        </p:txBody>
      </p:sp>
    </p:spTree>
    <p:extLst>
      <p:ext uri="{BB962C8B-B14F-4D97-AF65-F5344CB8AC3E}">
        <p14:creationId xmlns:p14="http://schemas.microsoft.com/office/powerpoint/2010/main" val="68111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en-US" dirty="0" smtClean="0"/>
              <a:t>c</a:t>
            </a:r>
            <a:r>
              <a:rPr lang="uk-UA" dirty="0" err="1" smtClean="0"/>
              <a:t>труктура</a:t>
            </a:r>
            <a:endParaRPr lang="ru-RU" dirty="0"/>
          </a:p>
        </p:txBody>
      </p:sp>
      <p:sp>
        <p:nvSpPr>
          <p:cNvPr id="3" name="Объект 2"/>
          <p:cNvSpPr>
            <a:spLocks noGrp="1"/>
          </p:cNvSpPr>
          <p:nvPr>
            <p:ph idx="1"/>
          </p:nvPr>
        </p:nvSpPr>
        <p:spPr/>
        <p:txBody>
          <a:bodyPr/>
          <a:lstStyle/>
          <a:p>
            <a:pPr marL="457200" indent="-457200">
              <a:buAutoNum type="arabicPeriod"/>
            </a:pPr>
            <a:r>
              <a:rPr lang="uk-UA" dirty="0" smtClean="0"/>
              <a:t>Що таке плагіат?</a:t>
            </a:r>
          </a:p>
          <a:p>
            <a:pPr marL="457200" indent="-457200">
              <a:buAutoNum type="arabicPeriod"/>
            </a:pPr>
            <a:r>
              <a:rPr lang="uk-UA" dirty="0" smtClean="0"/>
              <a:t>Відповідальність за плагіат.</a:t>
            </a:r>
          </a:p>
          <a:p>
            <a:pPr marL="457200" indent="-457200">
              <a:buAutoNum type="arabicPeriod"/>
            </a:pPr>
            <a:r>
              <a:rPr lang="uk-UA" dirty="0" smtClean="0"/>
              <a:t>Моделі вчинення плагіату.</a:t>
            </a:r>
          </a:p>
          <a:p>
            <a:pPr marL="457200" indent="-457200">
              <a:buAutoNum type="arabicPeriod"/>
            </a:pPr>
            <a:r>
              <a:rPr lang="uk-UA" dirty="0" smtClean="0"/>
              <a:t>Найпоширеніші причини вдавання до плагіату в науковому світі.</a:t>
            </a:r>
          </a:p>
          <a:p>
            <a:pPr marL="457200" indent="-457200">
              <a:buAutoNum type="arabicPeriod"/>
            </a:pPr>
            <a:r>
              <a:rPr lang="uk-UA" dirty="0" smtClean="0"/>
              <a:t>Цитування.</a:t>
            </a:r>
          </a:p>
          <a:p>
            <a:pPr marL="457200" indent="-457200">
              <a:buAutoNum type="arabicPeriod"/>
            </a:pPr>
            <a:r>
              <a:rPr lang="uk-UA" dirty="0" smtClean="0"/>
              <a:t>Парафрази.</a:t>
            </a:r>
          </a:p>
          <a:p>
            <a:pPr marL="457200" indent="-457200">
              <a:buFont typeface="Arial" panose="020B0604020202020204" pitchFamily="34" charset="0"/>
              <a:buAutoNum type="arabicPeriod"/>
            </a:pPr>
            <a:r>
              <a:rPr lang="uk-UA" dirty="0" smtClean="0"/>
              <a:t>Ще трохи </a:t>
            </a:r>
            <a:r>
              <a:rPr lang="uk-UA" dirty="0" err="1" smtClean="0"/>
              <a:t>контроверсійних</a:t>
            </a:r>
            <a:r>
              <a:rPr lang="uk-UA" dirty="0" smtClean="0"/>
              <a:t> питань: методи, плагіат</a:t>
            </a:r>
            <a:r>
              <a:rPr lang="en-US" dirty="0" smtClean="0"/>
              <a:t> &amp;</a:t>
            </a:r>
            <a:r>
              <a:rPr lang="uk-UA" dirty="0" smtClean="0"/>
              <a:t> текстові збіги, </a:t>
            </a:r>
            <a:r>
              <a:rPr lang="uk-UA" dirty="0" err="1" smtClean="0"/>
              <a:t>Вікіпедія</a:t>
            </a:r>
            <a:r>
              <a:rPr lang="uk-UA" smtClean="0"/>
              <a:t>.</a:t>
            </a:r>
            <a:endParaRPr lang="uk-UA" dirty="0" smtClean="0"/>
          </a:p>
          <a:p>
            <a:pPr marL="457200" indent="-457200">
              <a:buAutoNum type="arabicPeriod"/>
            </a:pPr>
            <a:endParaRPr lang="ru-RU" dirty="0"/>
          </a:p>
        </p:txBody>
      </p:sp>
    </p:spTree>
    <p:extLst>
      <p:ext uri="{BB962C8B-B14F-4D97-AF65-F5344CB8AC3E}">
        <p14:creationId xmlns:p14="http://schemas.microsoft.com/office/powerpoint/2010/main" val="2882221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839788" y="304800"/>
            <a:ext cx="10908867" cy="5966690"/>
          </a:xfrm>
        </p:spPr>
        <p:txBody>
          <a:bodyPr>
            <a:noAutofit/>
          </a:bodyPr>
          <a:lstStyle/>
          <a:p>
            <a:r>
              <a:rPr lang="uk-UA" sz="3000" dirty="0" smtClean="0">
                <a:latin typeface="Times New Roman" panose="02020603050405020304" pitchFamily="18" charset="0"/>
                <a:cs typeface="Times New Roman" panose="02020603050405020304" pitchFamily="18" charset="0"/>
              </a:rPr>
              <a:t>У </a:t>
            </a:r>
            <a:r>
              <a:rPr lang="uk-UA" sz="3000" b="1" i="1" dirty="0">
                <a:latin typeface="Times New Roman" panose="02020603050405020304" pitchFamily="18" charset="0"/>
                <a:cs typeface="Times New Roman" panose="02020603050405020304" pitchFamily="18" charset="0"/>
              </a:rPr>
              <a:t>ширшому</a:t>
            </a:r>
            <a:r>
              <a:rPr lang="uk-UA" sz="3000" b="1" dirty="0">
                <a:latin typeface="Times New Roman" panose="02020603050405020304" pitchFamily="18" charset="0"/>
                <a:cs typeface="Times New Roman" panose="02020603050405020304" pitchFamily="18" charset="0"/>
              </a:rPr>
              <a:t> </a:t>
            </a:r>
            <a:r>
              <a:rPr lang="uk-UA" sz="3000" dirty="0">
                <a:latin typeface="Times New Roman" panose="02020603050405020304" pitchFamily="18" charset="0"/>
                <a:cs typeface="Times New Roman" panose="02020603050405020304" pitchFamily="18" charset="0"/>
              </a:rPr>
              <a:t>розумінні, плагіат – це багатоаспектне явище, що має </a:t>
            </a:r>
            <a:r>
              <a:rPr lang="uk-UA" sz="3000" dirty="0" err="1">
                <a:latin typeface="Times New Roman" panose="02020603050405020304" pitchFamily="18" charset="0"/>
                <a:cs typeface="Times New Roman" panose="02020603050405020304" pitchFamily="18" charset="0"/>
              </a:rPr>
              <a:t>соціальнокомунікаційну</a:t>
            </a:r>
            <a:r>
              <a:rPr lang="uk-UA" sz="3000" dirty="0">
                <a:latin typeface="Times New Roman" panose="02020603050405020304" pitchFamily="18" charset="0"/>
                <a:cs typeface="Times New Roman" panose="02020603050405020304" pitchFamily="18" charset="0"/>
              </a:rPr>
              <a:t> природу, проявляється як порушення авторського права та права на творчість зокрема і правовий нігілізм загалом; деструктивна ціннісна трансформація; чинник множення </a:t>
            </a:r>
            <a:r>
              <a:rPr lang="uk-UA" sz="3000" dirty="0" err="1">
                <a:latin typeface="Times New Roman" panose="02020603050405020304" pitchFamily="18" charset="0"/>
                <a:cs typeface="Times New Roman" panose="02020603050405020304" pitchFamily="18" charset="0"/>
              </a:rPr>
              <a:t>симулякрів</a:t>
            </a:r>
            <a:r>
              <a:rPr lang="uk-UA" sz="3000" dirty="0">
                <a:latin typeface="Times New Roman" panose="02020603050405020304" pitchFamily="18" charset="0"/>
                <a:cs typeface="Times New Roman" panose="02020603050405020304" pitchFamily="18" charset="0"/>
              </a:rPr>
              <a:t>, руйнування економіки, девальвації освіти й науки, занепаду морально-етичних норм і саморуйнування індивіда, що може бути виражене в різних видах (формах, типах) за допомогою визначених способів і спеціальних технологій. </a:t>
            </a:r>
            <a:endParaRPr lang="en-US" sz="3000" dirty="0" smtClean="0">
              <a:latin typeface="Times New Roman" panose="02020603050405020304" pitchFamily="18" charset="0"/>
              <a:cs typeface="Times New Roman" panose="02020603050405020304" pitchFamily="18" charset="0"/>
            </a:endParaRPr>
          </a:p>
          <a:p>
            <a:r>
              <a:rPr lang="uk-UA" sz="3000" dirty="0" smtClean="0">
                <a:latin typeface="Times New Roman" panose="02020603050405020304" pitchFamily="18" charset="0"/>
                <a:cs typeface="Times New Roman" panose="02020603050405020304" pitchFamily="18" charset="0"/>
              </a:rPr>
              <a:t>У </a:t>
            </a:r>
            <a:r>
              <a:rPr lang="uk-UA" sz="3000" b="1" i="1" dirty="0">
                <a:latin typeface="Times New Roman" panose="02020603050405020304" pitchFamily="18" charset="0"/>
                <a:cs typeface="Times New Roman" panose="02020603050405020304" pitchFamily="18" charset="0"/>
              </a:rPr>
              <a:t>вужчому</a:t>
            </a:r>
            <a:r>
              <a:rPr lang="uk-UA" sz="3000" dirty="0">
                <a:latin typeface="Times New Roman" panose="02020603050405020304" pitchFamily="18" charset="0"/>
                <a:cs typeface="Times New Roman" panose="02020603050405020304" pitchFamily="18" charset="0"/>
              </a:rPr>
              <a:t> розумінні, плагіат – це повне або часткове оприлюднення чужого твору або його фрагментів із текстовими фрагментами, що містять описи, які розкривають суть концептів, що не є об’єктами авторського права (ідеї, концепції, авторські методики та ін.) включно, під іменем особи, що не є автором цього твору</a:t>
            </a:r>
            <a:r>
              <a:rPr lang="uk-UA" sz="3000" dirty="0" smtClean="0">
                <a:latin typeface="Times New Roman" panose="02020603050405020304" pitchFamily="18" charset="0"/>
                <a:cs typeface="Times New Roman" panose="02020603050405020304" pitchFamily="18" charset="0"/>
              </a:rPr>
              <a:t>.</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315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524000"/>
            <a:ext cx="4114800" cy="4724400"/>
          </a:xfrm>
        </p:spPr>
        <p:txBody>
          <a:bodyPr>
            <a:normAutofit/>
          </a:bodyPr>
          <a:lstStyle/>
          <a:p>
            <a:r>
              <a:rPr lang="uk-UA" sz="2000" b="1" dirty="0"/>
              <a:t>Академічний плагіат </a:t>
            </a:r>
            <a:r>
              <a:rPr lang="uk-UA" sz="2000" dirty="0"/>
              <a:t>– «оприлюднення (частково або повністю) наукових (творчих) результатів, отриманих іншими особами, як результатів власного дослідження (творчості) та/або відтворення опублікованих текстів (оприлюднених творів мистецтва) інших авторів без зазначення авторства».</a:t>
            </a:r>
            <a:r>
              <a:rPr lang="ru-RU" sz="2000" dirty="0"/>
              <a:t/>
            </a:r>
            <a:br>
              <a:rPr lang="ru-RU" sz="2000" dirty="0"/>
            </a:br>
            <a:endParaRPr lang="ru-RU" sz="2000" dirty="0"/>
          </a:p>
        </p:txBody>
      </p:sp>
      <p:sp>
        <p:nvSpPr>
          <p:cNvPr id="3" name="Объект 2"/>
          <p:cNvSpPr>
            <a:spLocks noGrp="1"/>
          </p:cNvSpPr>
          <p:nvPr>
            <p:ph idx="1"/>
          </p:nvPr>
        </p:nvSpPr>
        <p:spPr/>
        <p:txBody>
          <a:bodyPr/>
          <a:lstStyle/>
          <a:p>
            <a:pPr marL="0" indent="0" algn="just">
              <a:buNone/>
            </a:pPr>
            <a:r>
              <a:rPr lang="ru-RU" b="1" dirty="0" err="1"/>
              <a:t>Академічна</a:t>
            </a:r>
            <a:r>
              <a:rPr lang="ru-RU" b="1" dirty="0"/>
              <a:t> </a:t>
            </a:r>
            <a:r>
              <a:rPr lang="ru-RU" b="1" dirty="0" err="1"/>
              <a:t>доброчесність</a:t>
            </a:r>
            <a:r>
              <a:rPr lang="ru-RU" b="1" dirty="0"/>
              <a:t> </a:t>
            </a:r>
            <a:r>
              <a:rPr lang="uk-UA" dirty="0"/>
              <a:t>–</a:t>
            </a:r>
            <a:r>
              <a:rPr lang="ru-RU" dirty="0"/>
              <a:t> </a:t>
            </a:r>
            <a:r>
              <a:rPr lang="ru-RU" dirty="0" err="1"/>
              <a:t>це</a:t>
            </a:r>
            <a:r>
              <a:rPr lang="ru-RU" dirty="0"/>
              <a:t> </a:t>
            </a:r>
            <a:r>
              <a:rPr lang="ru-RU" dirty="0" err="1"/>
              <a:t>сукупність</a:t>
            </a:r>
            <a:r>
              <a:rPr lang="ru-RU" dirty="0"/>
              <a:t> </a:t>
            </a:r>
            <a:r>
              <a:rPr lang="ru-RU" dirty="0" err="1"/>
              <a:t>етичних</a:t>
            </a:r>
            <a:r>
              <a:rPr lang="ru-RU" dirty="0"/>
              <a:t> </a:t>
            </a:r>
            <a:r>
              <a:rPr lang="ru-RU" dirty="0" err="1"/>
              <a:t>принципів</a:t>
            </a:r>
            <a:r>
              <a:rPr lang="ru-RU" dirty="0"/>
              <a:t> та </a:t>
            </a:r>
            <a:r>
              <a:rPr lang="ru-RU" dirty="0" err="1"/>
              <a:t>визначених</a:t>
            </a:r>
            <a:r>
              <a:rPr lang="ru-RU" dirty="0"/>
              <a:t> законом правил, </a:t>
            </a:r>
            <a:r>
              <a:rPr lang="ru-RU" dirty="0" err="1"/>
              <a:t>якими</a:t>
            </a:r>
            <a:r>
              <a:rPr lang="ru-RU" dirty="0"/>
              <a:t> </a:t>
            </a:r>
            <a:r>
              <a:rPr lang="ru-RU" dirty="0" err="1"/>
              <a:t>мають</a:t>
            </a:r>
            <a:r>
              <a:rPr lang="ru-RU" dirty="0"/>
              <a:t> </a:t>
            </a:r>
            <a:r>
              <a:rPr lang="ru-RU" dirty="0" err="1"/>
              <a:t>керуватися</a:t>
            </a:r>
            <a:r>
              <a:rPr lang="ru-RU" dirty="0"/>
              <a:t> </a:t>
            </a:r>
            <a:r>
              <a:rPr lang="ru-RU" dirty="0" err="1"/>
              <a:t>учасники</a:t>
            </a:r>
            <a:r>
              <a:rPr lang="ru-RU" dirty="0"/>
              <a:t> </a:t>
            </a:r>
            <a:r>
              <a:rPr lang="ru-RU" dirty="0" err="1"/>
              <a:t>освітнього</a:t>
            </a:r>
            <a:r>
              <a:rPr lang="ru-RU" dirty="0"/>
              <a:t> </a:t>
            </a:r>
            <a:r>
              <a:rPr lang="ru-RU" dirty="0" err="1"/>
              <a:t>процесу</a:t>
            </a:r>
            <a:r>
              <a:rPr lang="ru-RU" dirty="0"/>
              <a:t> </a:t>
            </a:r>
            <a:r>
              <a:rPr lang="ru-RU" dirty="0" err="1"/>
              <a:t>під</a:t>
            </a:r>
            <a:r>
              <a:rPr lang="ru-RU" dirty="0"/>
              <a:t> час </a:t>
            </a:r>
            <a:r>
              <a:rPr lang="ru-RU" dirty="0" err="1"/>
              <a:t>навчання</a:t>
            </a:r>
            <a:r>
              <a:rPr lang="ru-RU" dirty="0"/>
              <a:t>, </a:t>
            </a:r>
            <a:r>
              <a:rPr lang="ru-RU" dirty="0" err="1"/>
              <a:t>викладання</a:t>
            </a:r>
            <a:r>
              <a:rPr lang="ru-RU" dirty="0"/>
              <a:t> та </a:t>
            </a:r>
            <a:r>
              <a:rPr lang="ru-RU" dirty="0" err="1"/>
              <a:t>провадження</a:t>
            </a:r>
            <a:r>
              <a:rPr lang="ru-RU" dirty="0"/>
              <a:t> </a:t>
            </a:r>
            <a:r>
              <a:rPr lang="ru-RU" dirty="0" err="1"/>
              <a:t>наукової</a:t>
            </a:r>
            <a:r>
              <a:rPr lang="ru-RU" dirty="0"/>
              <a:t> (</a:t>
            </a:r>
            <a:r>
              <a:rPr lang="ru-RU" dirty="0" err="1"/>
              <a:t>творчої</a:t>
            </a:r>
            <a:r>
              <a:rPr lang="ru-RU" dirty="0"/>
              <a:t>) </a:t>
            </a:r>
            <a:r>
              <a:rPr lang="ru-RU" dirty="0" err="1"/>
              <a:t>діяльності</a:t>
            </a:r>
            <a:r>
              <a:rPr lang="ru-RU" dirty="0"/>
              <a:t> з метою </a:t>
            </a:r>
            <a:r>
              <a:rPr lang="ru-RU" dirty="0" err="1"/>
              <a:t>забезпечення</a:t>
            </a:r>
            <a:r>
              <a:rPr lang="ru-RU" dirty="0"/>
              <a:t> </a:t>
            </a:r>
            <a:r>
              <a:rPr lang="ru-RU" dirty="0" err="1"/>
              <a:t>довіри</a:t>
            </a:r>
            <a:r>
              <a:rPr lang="ru-RU" dirty="0"/>
              <a:t> до </a:t>
            </a:r>
            <a:r>
              <a:rPr lang="ru-RU" dirty="0" err="1"/>
              <a:t>результатів</a:t>
            </a:r>
            <a:r>
              <a:rPr lang="ru-RU" dirty="0"/>
              <a:t> </a:t>
            </a:r>
            <a:r>
              <a:rPr lang="ru-RU" dirty="0" err="1"/>
              <a:t>навчання</a:t>
            </a:r>
            <a:r>
              <a:rPr lang="ru-RU" dirty="0"/>
              <a:t> та/</a:t>
            </a:r>
            <a:r>
              <a:rPr lang="ru-RU" dirty="0" err="1"/>
              <a:t>або</a:t>
            </a:r>
            <a:r>
              <a:rPr lang="ru-RU" dirty="0"/>
              <a:t> </a:t>
            </a:r>
            <a:r>
              <a:rPr lang="ru-RU" dirty="0" err="1"/>
              <a:t>наукових</a:t>
            </a:r>
            <a:r>
              <a:rPr lang="ru-RU" dirty="0"/>
              <a:t> (</a:t>
            </a:r>
            <a:r>
              <a:rPr lang="ru-RU" dirty="0" err="1"/>
              <a:t>творчих</a:t>
            </a:r>
            <a:r>
              <a:rPr lang="ru-RU" dirty="0"/>
              <a:t>) </a:t>
            </a:r>
            <a:r>
              <a:rPr lang="ru-RU" dirty="0" err="1"/>
              <a:t>досягнень</a:t>
            </a:r>
            <a:r>
              <a:rPr lang="uk-UA" dirty="0"/>
              <a:t> (Закон України «Про освіту», ст. 42)</a:t>
            </a:r>
            <a:r>
              <a:rPr lang="ru-RU" dirty="0"/>
              <a:t>.</a:t>
            </a:r>
          </a:p>
          <a:p>
            <a:pPr marL="0" indent="0" algn="just">
              <a:buNone/>
            </a:pPr>
            <a:endParaRPr lang="uk-UA" dirty="0"/>
          </a:p>
          <a:p>
            <a:pPr marL="0" indent="0" algn="just">
              <a:buNone/>
            </a:pPr>
            <a:r>
              <a:rPr lang="uk-UA" b="1" i="1" dirty="0"/>
              <a:t>Порушення: </a:t>
            </a:r>
            <a:r>
              <a:rPr lang="uk-UA" dirty="0"/>
              <a:t>академічний плагіат, самоплагіат, фабрикація, фальсифікація, списування, обман, хабарництво, </a:t>
            </a:r>
            <a:r>
              <a:rPr lang="uk-UA" dirty="0" err="1"/>
              <a:t>необ</a:t>
            </a:r>
            <a:r>
              <a:rPr lang="en-US" dirty="0"/>
              <a:t>’</a:t>
            </a:r>
            <a:r>
              <a:rPr lang="uk-UA" dirty="0" err="1"/>
              <a:t>єктивне</a:t>
            </a:r>
            <a:r>
              <a:rPr lang="uk-UA" dirty="0"/>
              <a:t> оцінювання, допомога/перешкоди, вплив.</a:t>
            </a:r>
            <a:endParaRPr lang="ru-RU" dirty="0"/>
          </a:p>
          <a:p>
            <a:endParaRPr lang="ru-RU" dirty="0"/>
          </a:p>
        </p:txBody>
      </p:sp>
    </p:spTree>
    <p:extLst>
      <p:ext uri="{BB962C8B-B14F-4D97-AF65-F5344CB8AC3E}">
        <p14:creationId xmlns:p14="http://schemas.microsoft.com/office/powerpoint/2010/main" val="3555784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Відповідальність за плагіат</a:t>
            </a:r>
            <a:endParaRPr lang="ru-RU" dirty="0"/>
          </a:p>
        </p:txBody>
      </p:sp>
      <p:sp>
        <p:nvSpPr>
          <p:cNvPr id="3" name="Объект 2"/>
          <p:cNvSpPr>
            <a:spLocks noGrp="1"/>
          </p:cNvSpPr>
          <p:nvPr>
            <p:ph idx="1"/>
          </p:nvPr>
        </p:nvSpPr>
        <p:spPr/>
        <p:txBody>
          <a:bodyPr>
            <a:normAutofit lnSpcReduction="10000"/>
          </a:bodyPr>
          <a:lstStyle/>
          <a:p>
            <a:pPr marL="0" indent="0">
              <a:buNone/>
            </a:pPr>
            <a:r>
              <a:rPr lang="uk-UA" b="1" i="1" dirty="0"/>
              <a:t>Цивільна</a:t>
            </a:r>
            <a:r>
              <a:rPr lang="uk-UA" dirty="0"/>
              <a:t> (Кодекс України про адміністративні правопорушення, ст. 51-2).</a:t>
            </a:r>
          </a:p>
          <a:p>
            <a:pPr marL="0" indent="0">
              <a:buNone/>
            </a:pPr>
            <a:r>
              <a:rPr lang="uk-UA" b="1" i="1" dirty="0"/>
              <a:t>Кримінальна</a:t>
            </a:r>
            <a:r>
              <a:rPr lang="uk-UA" dirty="0"/>
              <a:t> (Кримінальний кодекс України, ст. 176).</a:t>
            </a:r>
          </a:p>
          <a:p>
            <a:pPr marL="0" indent="0">
              <a:buNone/>
            </a:pPr>
            <a:r>
              <a:rPr lang="uk-UA" b="1" i="1" dirty="0"/>
              <a:t>Академічна</a:t>
            </a:r>
            <a:r>
              <a:rPr lang="uk-UA" dirty="0"/>
              <a:t> (порушення академічної доброчесності, зокрема плагіат, Закон про освіту, ст. 42, ч. 6):</a:t>
            </a:r>
          </a:p>
          <a:p>
            <a:r>
              <a:rPr lang="ru-RU" dirty="0" err="1"/>
              <a:t>повторне</a:t>
            </a:r>
            <a:r>
              <a:rPr lang="ru-RU" dirty="0"/>
              <a:t> </a:t>
            </a:r>
            <a:r>
              <a:rPr lang="ru-RU" dirty="0" err="1"/>
              <a:t>проходження</a:t>
            </a:r>
            <a:r>
              <a:rPr lang="ru-RU" dirty="0"/>
              <a:t> </a:t>
            </a:r>
            <a:r>
              <a:rPr lang="ru-RU" dirty="0" err="1"/>
              <a:t>оцінювання</a:t>
            </a:r>
            <a:r>
              <a:rPr lang="ru-RU" dirty="0"/>
              <a:t> (</a:t>
            </a:r>
            <a:r>
              <a:rPr lang="ru-RU" dirty="0" err="1"/>
              <a:t>контрольна</a:t>
            </a:r>
            <a:r>
              <a:rPr lang="ru-RU" dirty="0"/>
              <a:t> робота, </a:t>
            </a:r>
            <a:r>
              <a:rPr lang="ru-RU" dirty="0" err="1"/>
              <a:t>іспит</a:t>
            </a:r>
            <a:r>
              <a:rPr lang="ru-RU" dirty="0"/>
              <a:t>, </a:t>
            </a:r>
            <a:r>
              <a:rPr lang="ru-RU" dirty="0" err="1"/>
              <a:t>залік</a:t>
            </a:r>
            <a:r>
              <a:rPr lang="ru-RU" dirty="0"/>
              <a:t> </a:t>
            </a:r>
            <a:r>
              <a:rPr lang="ru-RU" dirty="0" err="1"/>
              <a:t>тощо</a:t>
            </a:r>
            <a:r>
              <a:rPr lang="ru-RU" dirty="0"/>
              <a:t>);</a:t>
            </a:r>
          </a:p>
          <a:p>
            <a:r>
              <a:rPr lang="ru-RU" dirty="0" err="1"/>
              <a:t>повторне</a:t>
            </a:r>
            <a:r>
              <a:rPr lang="ru-RU" dirty="0"/>
              <a:t> </a:t>
            </a:r>
            <a:r>
              <a:rPr lang="ru-RU" dirty="0" err="1"/>
              <a:t>проходження</a:t>
            </a:r>
            <a:r>
              <a:rPr lang="ru-RU" dirty="0"/>
              <a:t> </a:t>
            </a:r>
            <a:r>
              <a:rPr lang="ru-RU" dirty="0" err="1"/>
              <a:t>відповідного</a:t>
            </a:r>
            <a:r>
              <a:rPr lang="ru-RU" dirty="0"/>
              <a:t> </a:t>
            </a:r>
            <a:r>
              <a:rPr lang="ru-RU" dirty="0" err="1"/>
              <a:t>освітнього</a:t>
            </a:r>
            <a:r>
              <a:rPr lang="ru-RU" dirty="0"/>
              <a:t> компонента </a:t>
            </a:r>
            <a:r>
              <a:rPr lang="ru-RU" dirty="0" err="1"/>
              <a:t>освітньої</a:t>
            </a:r>
            <a:r>
              <a:rPr lang="ru-RU" dirty="0"/>
              <a:t> </a:t>
            </a:r>
            <a:r>
              <a:rPr lang="ru-RU" dirty="0" err="1"/>
              <a:t>програми</a:t>
            </a:r>
            <a:r>
              <a:rPr lang="ru-RU" dirty="0"/>
              <a:t>;</a:t>
            </a:r>
          </a:p>
          <a:p>
            <a:r>
              <a:rPr lang="ru-RU" dirty="0" err="1"/>
              <a:t>відрахування</a:t>
            </a:r>
            <a:r>
              <a:rPr lang="ru-RU" dirty="0"/>
              <a:t> </a:t>
            </a:r>
            <a:r>
              <a:rPr lang="ru-RU" dirty="0" err="1"/>
              <a:t>із</a:t>
            </a:r>
            <a:r>
              <a:rPr lang="ru-RU" dirty="0"/>
              <a:t> закладу </a:t>
            </a:r>
            <a:r>
              <a:rPr lang="ru-RU" dirty="0" err="1"/>
              <a:t>освіти</a:t>
            </a:r>
            <a:r>
              <a:rPr lang="ru-RU" dirty="0"/>
              <a:t> (</a:t>
            </a:r>
            <a:r>
              <a:rPr lang="ru-RU" dirty="0" err="1"/>
              <a:t>крім</a:t>
            </a:r>
            <a:r>
              <a:rPr lang="ru-RU" dirty="0"/>
              <a:t> </a:t>
            </a:r>
            <a:r>
              <a:rPr lang="ru-RU" dirty="0" err="1"/>
              <a:t>осіб</a:t>
            </a:r>
            <a:r>
              <a:rPr lang="ru-RU" dirty="0"/>
              <a:t>, </a:t>
            </a:r>
            <a:r>
              <a:rPr lang="ru-RU" dirty="0" err="1"/>
              <a:t>які</a:t>
            </a:r>
            <a:r>
              <a:rPr lang="ru-RU" dirty="0"/>
              <a:t> </a:t>
            </a:r>
            <a:r>
              <a:rPr lang="ru-RU" dirty="0" err="1"/>
              <a:t>здобувають</a:t>
            </a:r>
            <a:r>
              <a:rPr lang="ru-RU" dirty="0"/>
              <a:t> </a:t>
            </a:r>
            <a:r>
              <a:rPr lang="ru-RU" dirty="0" err="1"/>
              <a:t>загальну</a:t>
            </a:r>
            <a:r>
              <a:rPr lang="ru-RU" dirty="0"/>
              <a:t> </a:t>
            </a:r>
            <a:r>
              <a:rPr lang="ru-RU" dirty="0" err="1"/>
              <a:t>середню</a:t>
            </a:r>
            <a:r>
              <a:rPr lang="ru-RU" dirty="0"/>
              <a:t> </a:t>
            </a:r>
            <a:r>
              <a:rPr lang="ru-RU" dirty="0" err="1"/>
              <a:t>освіту</a:t>
            </a:r>
            <a:r>
              <a:rPr lang="ru-RU" dirty="0"/>
              <a:t>);</a:t>
            </a:r>
          </a:p>
          <a:p>
            <a:r>
              <a:rPr lang="ru-RU" dirty="0" err="1"/>
              <a:t>позбавлення</a:t>
            </a:r>
            <a:r>
              <a:rPr lang="ru-RU" dirty="0"/>
              <a:t> </a:t>
            </a:r>
            <a:r>
              <a:rPr lang="ru-RU" dirty="0" err="1"/>
              <a:t>академічної</a:t>
            </a:r>
            <a:r>
              <a:rPr lang="ru-RU" dirty="0"/>
              <a:t> </a:t>
            </a:r>
            <a:r>
              <a:rPr lang="ru-RU" dirty="0" err="1"/>
              <a:t>стипендії</a:t>
            </a:r>
            <a:r>
              <a:rPr lang="ru-RU" dirty="0"/>
              <a:t>;</a:t>
            </a:r>
          </a:p>
          <a:p>
            <a:r>
              <a:rPr lang="ru-RU" dirty="0" err="1"/>
              <a:t>позбавлення</a:t>
            </a:r>
            <a:r>
              <a:rPr lang="ru-RU" dirty="0"/>
              <a:t> </a:t>
            </a:r>
            <a:r>
              <a:rPr lang="ru-RU" dirty="0" err="1"/>
              <a:t>наданих</a:t>
            </a:r>
            <a:r>
              <a:rPr lang="ru-RU" dirty="0"/>
              <a:t> закладом </a:t>
            </a:r>
            <a:r>
              <a:rPr lang="ru-RU" dirty="0" err="1"/>
              <a:t>освіти</a:t>
            </a:r>
            <a:r>
              <a:rPr lang="ru-RU" dirty="0"/>
              <a:t> </a:t>
            </a:r>
            <a:r>
              <a:rPr lang="ru-RU" dirty="0" err="1"/>
              <a:t>пільг</a:t>
            </a:r>
            <a:r>
              <a:rPr lang="ru-RU" dirty="0"/>
              <a:t> з оплати </a:t>
            </a:r>
            <a:r>
              <a:rPr lang="ru-RU" dirty="0" err="1"/>
              <a:t>навчання</a:t>
            </a:r>
            <a:r>
              <a:rPr lang="ru-RU" dirty="0"/>
              <a:t>.</a:t>
            </a:r>
          </a:p>
          <a:p>
            <a:endParaRPr lang="uk-UA" dirty="0"/>
          </a:p>
          <a:p>
            <a:pPr marL="0" indent="0">
              <a:buNone/>
            </a:pPr>
            <a:endParaRPr lang="ru-RU" dirty="0"/>
          </a:p>
          <a:p>
            <a:endParaRPr lang="ru-RU" dirty="0"/>
          </a:p>
        </p:txBody>
      </p:sp>
    </p:spTree>
    <p:extLst>
      <p:ext uri="{BB962C8B-B14F-4D97-AF65-F5344CB8AC3E}">
        <p14:creationId xmlns:p14="http://schemas.microsoft.com/office/powerpoint/2010/main" val="3028358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62000">
              <a:srgbClr val="F5BDBB"/>
            </a:gs>
            <a:gs pos="12000">
              <a:srgbClr val="F7C8C6"/>
            </a:gs>
            <a:gs pos="0">
              <a:schemeClr val="accent1">
                <a:lumMod val="5000"/>
                <a:lumOff val="95000"/>
              </a:schemeClr>
            </a:gs>
            <a:gs pos="74000">
              <a:schemeClr val="accent1">
                <a:lumMod val="45000"/>
                <a:lumOff val="55000"/>
              </a:schemeClr>
            </a:gs>
            <a:gs pos="74000">
              <a:schemeClr val="accent6"/>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625464951"/>
              </p:ext>
            </p:extLst>
          </p:nvPr>
        </p:nvGraphicFramePr>
        <p:xfrm>
          <a:off x="0" y="3"/>
          <a:ext cx="12191999" cy="6905199"/>
        </p:xfrm>
        <a:graphic>
          <a:graphicData uri="http://schemas.openxmlformats.org/drawingml/2006/table">
            <a:tbl>
              <a:tblPr firstRow="1" firstCol="1" bandRow="1">
                <a:tableStyleId>{5C22544A-7EE6-4342-B048-85BDC9FD1C3A}</a:tableStyleId>
              </a:tblPr>
              <a:tblGrid>
                <a:gridCol w="400534">
                  <a:extLst>
                    <a:ext uri="{9D8B030D-6E8A-4147-A177-3AD203B41FA5}">
                      <a16:colId xmlns="" xmlns:a16="http://schemas.microsoft.com/office/drawing/2014/main" val="3578291082"/>
                    </a:ext>
                  </a:extLst>
                </a:gridCol>
                <a:gridCol w="4778476">
                  <a:extLst>
                    <a:ext uri="{9D8B030D-6E8A-4147-A177-3AD203B41FA5}">
                      <a16:colId xmlns="" xmlns:a16="http://schemas.microsoft.com/office/drawing/2014/main" val="3712703015"/>
                    </a:ext>
                  </a:extLst>
                </a:gridCol>
                <a:gridCol w="7012989">
                  <a:extLst>
                    <a:ext uri="{9D8B030D-6E8A-4147-A177-3AD203B41FA5}">
                      <a16:colId xmlns="" xmlns:a16="http://schemas.microsoft.com/office/drawing/2014/main" val="1551555924"/>
                    </a:ext>
                  </a:extLst>
                </a:gridCol>
              </a:tblGrid>
              <a:tr h="577980">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 пор.</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ctr">
                        <a:spcAft>
                          <a:spcPts val="0"/>
                        </a:spcAft>
                      </a:pPr>
                      <a:r>
                        <a:rPr lang="uk-UA" sz="1300" dirty="0">
                          <a:effectLst/>
                          <a:latin typeface="Times New Roman" panose="02020603050405020304" pitchFamily="18" charset="0"/>
                          <a:cs typeface="Times New Roman" panose="02020603050405020304" pitchFamily="18" charset="0"/>
                        </a:rPr>
                        <a:t>Модель поведінки</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ctr">
                        <a:spcAft>
                          <a:spcPts val="0"/>
                        </a:spcAft>
                      </a:pPr>
                      <a:r>
                        <a:rPr lang="uk-UA" sz="1300" dirty="0">
                          <a:effectLst/>
                          <a:latin typeface="Times New Roman" panose="02020603050405020304" pitchFamily="18" charset="0"/>
                          <a:cs typeface="Times New Roman" panose="02020603050405020304" pitchFamily="18" charset="0"/>
                        </a:rPr>
                        <a:t>Приклад/пояснення</a:t>
                      </a:r>
                      <a:endParaRPr lang="ru-RU" sz="1300" dirty="0">
                        <a:effectLst/>
                        <a:latin typeface="Times New Roman" panose="02020603050405020304" pitchFamily="18" charset="0"/>
                        <a:cs typeface="Times New Roman" panose="02020603050405020304" pitchFamily="18" charset="0"/>
                      </a:endParaRPr>
                    </a:p>
                    <a:p>
                      <a:pPr algn="ctr">
                        <a:spcAft>
                          <a:spcPts val="0"/>
                        </a:spcAft>
                      </a:pPr>
                      <a:r>
                        <a:rPr lang="uk-UA" sz="1300" dirty="0">
                          <a:effectLst/>
                          <a:latin typeface="Times New Roman" panose="02020603050405020304" pitchFamily="18" charset="0"/>
                          <a:cs typeface="Times New Roman" panose="02020603050405020304" pitchFamily="18" charset="0"/>
                        </a:rPr>
                        <a:t>(*під плагіатом розуміємо присвоєння і цілого тексту і його частини/частин )</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extLst>
                  <a:ext uri="{0D108BD9-81ED-4DB2-BD59-A6C34878D82A}">
                    <a16:rowId xmlns="" xmlns:a16="http://schemas.microsoft.com/office/drawing/2014/main" val="4133754784"/>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Украсти у мертвого</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Плагіат будь-якого авторського тексту</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422233983"/>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2</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Украсти у вчителя (керівника, консультанта)</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Плагіат будь-якого авторського тексту</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738469210"/>
                  </a:ext>
                </a:extLst>
              </a:tr>
              <a:tr h="385320">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3</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Украсти в учня (студента, магістранта, аспіранта, докторанта)</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Плагіат будь-якого авторського тексту</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483177109"/>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4</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Украсти в колеги</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будь-якого авторського тексту</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726487439"/>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5</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Украсти в іноземного автора</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будь-якого авторського тексту</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986454948"/>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6</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Украсти в аноніма чи вдаваного аноніма</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із Мережі</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476891351"/>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7</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Украсти у співавтора </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Присвоїти його частину роботи</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090674231"/>
                  </a:ext>
                </a:extLst>
              </a:tr>
              <a:tr h="582559">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8</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Обдурити колег/керівництво</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у колективній монографії, підручнику, посібнику; повторний друк власних праць як нових (зокрема, з отриманням грошової винагороди чи нематеріальних заохочень) </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123271578"/>
                  </a:ext>
                </a:extLst>
              </a:tr>
              <a:tr h="44834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9</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Обдурити соціум</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Видати відомі чужі думки за нові власні; плагіат із фальсифікацією і фабрикацією, що може створити загрози життю і здоров’ю людей</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1849108586"/>
                  </a:ext>
                </a:extLst>
              </a:tr>
              <a:tr h="388373">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10</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Обдурити державу</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Ступінь на основі </a:t>
                      </a:r>
                      <a:r>
                        <a:rPr lang="uk-UA" sz="1300" dirty="0" err="1">
                          <a:effectLst/>
                          <a:latin typeface="Times New Roman" panose="02020603050405020304" pitchFamily="18" charset="0"/>
                          <a:cs typeface="Times New Roman" panose="02020603050405020304" pitchFamily="18" charset="0"/>
                        </a:rPr>
                        <a:t>сплагіаченої</a:t>
                      </a:r>
                      <a:r>
                        <a:rPr lang="uk-UA" sz="1300" dirty="0">
                          <a:effectLst/>
                          <a:latin typeface="Times New Roman" panose="02020603050405020304" pitchFamily="18" charset="0"/>
                          <a:cs typeface="Times New Roman" panose="02020603050405020304" pitchFamily="18" charset="0"/>
                        </a:rPr>
                        <a:t> чи купленої роботи – фальшиві дипломи всіх рівнів</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1749360746"/>
                  </a:ext>
                </a:extLst>
              </a:tr>
              <a:tr h="298897">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11</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Заробити на чужій праці (грошова і не грошова винагорода)</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будь-якої праці</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4178381101"/>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12</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Позбавити законного автора заробітку</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будь-якої праці; «злив» у Мережу</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24828977"/>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13</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Звести рахунки</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Неправдиве звинувачення когось у плагіаті</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1728434223"/>
                  </a:ext>
                </a:extLst>
              </a:tr>
              <a:tr h="770641">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14</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Посприяти професійному крахові; зруйнувати кар’єру</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Приписування авторства; вилучення зі співавторства; спотворене цитування та парафразування; плагіат фрагментів текстів, що містять неохоронювані об’єкти, які становлять собою основу праці (концептуальні ідеї, авторські методики тощо)</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513973288"/>
                  </a:ext>
                </a:extLst>
              </a:tr>
              <a:tr h="388373">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15</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Продемонструвати власну безкарність і зверхність; поставити себе над Законом</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чиновників і їхніх родичів або наближених</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452708592"/>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16</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Сприяти девальвації науки й освіти</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«Заплющувати очі» на плагіат</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3352986194"/>
                  </a:ext>
                </a:extLst>
              </a:tr>
              <a:tr h="298897">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17</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Сприяти деструктивній ціннісній трансформації</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Толерувати </a:t>
                      </a:r>
                      <a:r>
                        <a:rPr lang="uk-UA" sz="1300" dirty="0" smtClean="0">
                          <a:effectLst/>
                          <a:latin typeface="Times New Roman" panose="02020603050405020304" pitchFamily="18" charset="0"/>
                          <a:cs typeface="Times New Roman" panose="02020603050405020304" pitchFamily="18" charset="0"/>
                        </a:rPr>
                        <a:t>плагіат</a:t>
                      </a:r>
                      <a:r>
                        <a:rPr lang="uk-UA" sz="1300" dirty="0">
                          <a:effectLst/>
                          <a:latin typeface="Times New Roman" panose="02020603050405020304" pitchFamily="18" charset="0"/>
                          <a:cs typeface="Times New Roman" panose="02020603050405020304" pitchFamily="18" charset="0"/>
                        </a:rPr>
                        <a:t>, тим самим утверджуючи </a:t>
                      </a:r>
                      <a:r>
                        <a:rPr lang="uk-UA" sz="1300" dirty="0" err="1">
                          <a:effectLst/>
                          <a:latin typeface="Times New Roman" panose="02020603050405020304" pitchFamily="18" charset="0"/>
                          <a:cs typeface="Times New Roman" panose="02020603050405020304" pitchFamily="18" charset="0"/>
                        </a:rPr>
                        <a:t>перверсивні</a:t>
                      </a:r>
                      <a:r>
                        <a:rPr lang="uk-UA" sz="1300" dirty="0">
                          <a:effectLst/>
                          <a:latin typeface="Times New Roman" panose="02020603050405020304" pitchFamily="18" charset="0"/>
                          <a:cs typeface="Times New Roman" panose="02020603050405020304" pitchFamily="18" charset="0"/>
                        </a:rPr>
                        <a:t> соціальні норми</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2125320137"/>
                  </a:ext>
                </a:extLst>
              </a:tr>
              <a:tr h="194186">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18</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Сприяти правовому нігілізму</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як зневага до права</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358925393"/>
                  </a:ext>
                </a:extLst>
              </a:tr>
              <a:tr h="388373">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19</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Сприяти занепаду морально-етичних норм</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як порушення приписів загальнолюдської моралі та норм професійної етики </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3307437481"/>
                  </a:ext>
                </a:extLst>
              </a:tr>
              <a:tr h="388373">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20</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solidFill>
                  </a:tcPr>
                </a:tc>
                <a:tc>
                  <a:txBody>
                    <a:bodyPr/>
                    <a:lstStyle/>
                    <a:p>
                      <a:pPr algn="just">
                        <a:spcAft>
                          <a:spcPts val="0"/>
                        </a:spcAft>
                      </a:pPr>
                      <a:r>
                        <a:rPr lang="uk-UA" sz="1300">
                          <a:effectLst/>
                          <a:latin typeface="Times New Roman" panose="02020603050405020304" pitchFamily="18" charset="0"/>
                          <a:cs typeface="Times New Roman" panose="02020603050405020304" pitchFamily="18" charset="0"/>
                        </a:rPr>
                        <a:t>Сприяти саморуйнуванню</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tc>
                  <a:txBody>
                    <a:bodyPr/>
                    <a:lstStyle/>
                    <a:p>
                      <a:pPr algn="just">
                        <a:spcAft>
                          <a:spcPts val="0"/>
                        </a:spcAft>
                      </a:pPr>
                      <a:r>
                        <a:rPr lang="uk-UA" sz="1300" dirty="0">
                          <a:effectLst/>
                          <a:latin typeface="Times New Roman" panose="02020603050405020304" pitchFamily="18" charset="0"/>
                          <a:cs typeface="Times New Roman" panose="02020603050405020304" pitchFamily="18" charset="0"/>
                        </a:rPr>
                        <a:t>Плагіат як деградація професійних і творчих навичок, особистісний застій, самообман</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7948" marR="37948" marT="0" marB="0">
                    <a:solidFill>
                      <a:schemeClr val="accent6">
                        <a:lumMod val="20000"/>
                        <a:lumOff val="80000"/>
                      </a:schemeClr>
                    </a:solidFill>
                  </a:tcPr>
                </a:tc>
                <a:extLst>
                  <a:ext uri="{0D108BD9-81ED-4DB2-BD59-A6C34878D82A}">
                    <a16:rowId xmlns="" xmlns:a16="http://schemas.microsoft.com/office/drawing/2014/main" val="3256973775"/>
                  </a:ext>
                </a:extLst>
              </a:tr>
            </a:tbl>
          </a:graphicData>
        </a:graphic>
      </p:graphicFrame>
    </p:spTree>
    <p:extLst>
      <p:ext uri="{BB962C8B-B14F-4D97-AF65-F5344CB8AC3E}">
        <p14:creationId xmlns:p14="http://schemas.microsoft.com/office/powerpoint/2010/main" val="3007391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6240" y="462558"/>
            <a:ext cx="11521440" cy="5447645"/>
          </a:xfrm>
          <a:prstGeom prst="rect">
            <a:avLst/>
          </a:prstGeom>
          <a:noFill/>
        </p:spPr>
        <p:txBody>
          <a:bodyPr wrap="square" rtlCol="0">
            <a:spAutoFit/>
          </a:bodyPr>
          <a:lstStyle/>
          <a:p>
            <a:pPr algn="ctr"/>
            <a:r>
              <a:rPr lang="uk-UA" sz="6000" dirty="0" smtClean="0"/>
              <a:t>Кейси</a:t>
            </a:r>
          </a:p>
          <a:p>
            <a:endParaRPr lang="uk-UA" dirty="0"/>
          </a:p>
          <a:p>
            <a:endParaRPr lang="uk-UA" dirty="0" smtClean="0"/>
          </a:p>
          <a:p>
            <a:r>
              <a:rPr lang="uk-UA" sz="3600" dirty="0" smtClean="0"/>
              <a:t>Украсти у мертвого: Мирослав </a:t>
            </a:r>
            <a:r>
              <a:rPr lang="uk-UA" sz="3600" dirty="0" err="1" smtClean="0"/>
              <a:t>Краєвський</a:t>
            </a:r>
            <a:r>
              <a:rPr lang="uk-UA" sz="3600" dirty="0" smtClean="0"/>
              <a:t> і Чеслав Лісовський.</a:t>
            </a:r>
          </a:p>
          <a:p>
            <a:endParaRPr lang="uk-UA" sz="3600" dirty="0"/>
          </a:p>
          <a:p>
            <a:r>
              <a:rPr lang="uk-UA" sz="3600" dirty="0" smtClean="0"/>
              <a:t>Привласнити концептуальну ідею: А. Яценюк і Н. Бондар.</a:t>
            </a:r>
          </a:p>
          <a:p>
            <a:endParaRPr lang="uk-UA" sz="3600" dirty="0"/>
          </a:p>
          <a:p>
            <a:r>
              <a:rPr lang="uk-UA" sz="3600" dirty="0" smtClean="0"/>
              <a:t>«Порадувати» викладача.</a:t>
            </a:r>
            <a:endParaRPr lang="ru-RU" sz="3600" dirty="0"/>
          </a:p>
        </p:txBody>
      </p:sp>
    </p:spTree>
    <p:extLst>
      <p:ext uri="{BB962C8B-B14F-4D97-AF65-F5344CB8AC3E}">
        <p14:creationId xmlns:p14="http://schemas.microsoft.com/office/powerpoint/2010/main" val="1324737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8280" y="362635"/>
            <a:ext cx="9265919" cy="1938992"/>
          </a:xfrm>
          <a:prstGeom prst="rect">
            <a:avLst/>
          </a:prstGeom>
        </p:spPr>
        <p:txBody>
          <a:bodyPr wrap="square">
            <a:spAutoFit/>
          </a:bodyPr>
          <a:lstStyle/>
          <a:p>
            <a:pPr algn="ctr"/>
            <a:r>
              <a:rPr lang="uk-UA" sz="4000" b="1" dirty="0" smtClean="0">
                <a:latin typeface="Times New Roman" panose="02020603050405020304" pitchFamily="18" charset="0"/>
                <a:ea typeface="Calibri" panose="020F0502020204030204" pitchFamily="34" charset="0"/>
              </a:rPr>
              <a:t>Найпоширеніші причини вдавання до плагіату в науковому світі </a:t>
            </a:r>
          </a:p>
          <a:p>
            <a:pPr algn="ctr"/>
            <a:r>
              <a:rPr lang="uk-UA" sz="4000" b="1" dirty="0" smtClean="0">
                <a:latin typeface="Times New Roman" panose="02020603050405020304" pitchFamily="18" charset="0"/>
                <a:ea typeface="Calibri" panose="020F0502020204030204" pitchFamily="34" charset="0"/>
              </a:rPr>
              <a:t>за </a:t>
            </a:r>
            <a:r>
              <a:rPr lang="uk-UA" sz="4000" b="1" dirty="0" err="1" smtClean="0">
                <a:latin typeface="Times New Roman" panose="02020603050405020304" pitchFamily="18" charset="0"/>
                <a:ea typeface="Calibri" panose="020F0502020204030204" pitchFamily="34" charset="0"/>
              </a:rPr>
              <a:t>Мареком</a:t>
            </a:r>
            <a:r>
              <a:rPr lang="uk-UA" sz="4000" b="1" dirty="0" smtClean="0">
                <a:latin typeface="Times New Roman" panose="02020603050405020304" pitchFamily="18" charset="0"/>
                <a:ea typeface="Calibri" panose="020F0502020204030204" pitchFamily="34" charset="0"/>
              </a:rPr>
              <a:t> </a:t>
            </a:r>
            <a:r>
              <a:rPr lang="uk-UA" sz="4000" b="1" dirty="0" err="1" smtClean="0">
                <a:latin typeface="Times New Roman" panose="02020603050405020304" pitchFamily="18" charset="0"/>
                <a:ea typeface="Calibri" panose="020F0502020204030204" pitchFamily="34" charset="0"/>
              </a:rPr>
              <a:t>Вронським</a:t>
            </a:r>
            <a:endParaRPr lang="ru-RU" sz="4000" b="1" dirty="0"/>
          </a:p>
        </p:txBody>
      </p:sp>
      <p:sp>
        <p:nvSpPr>
          <p:cNvPr id="3" name="Прямоугольник 2"/>
          <p:cNvSpPr/>
          <p:nvPr/>
        </p:nvSpPr>
        <p:spPr>
          <a:xfrm>
            <a:off x="447261" y="2443705"/>
            <a:ext cx="11469756" cy="3778407"/>
          </a:xfrm>
          <a:prstGeom prst="rect">
            <a:avLst/>
          </a:prstGeom>
        </p:spPr>
        <p:txBody>
          <a:bodyPr wrap="square">
            <a:spAutoFit/>
          </a:bodyPr>
          <a:lstStyle/>
          <a:p>
            <a:pPr marL="342900" indent="-342900" algn="just">
              <a:lnSpc>
                <a:spcPct val="150000"/>
              </a:lnSpc>
              <a:spcAft>
                <a:spcPts val="0"/>
              </a:spcAft>
              <a:buAutoNum type="arabicPeriod"/>
            </a:pPr>
            <a:r>
              <a:rPr lang="uk-UA" sz="3200" dirty="0" smtClean="0">
                <a:latin typeface="Times New Roman" panose="02020603050405020304" pitchFamily="18" charset="0"/>
                <a:ea typeface="Calibri" panose="020F0502020204030204" pitchFamily="34" charset="0"/>
                <a:cs typeface="Times New Roman" panose="02020603050405020304" pitchFamily="18" charset="0"/>
              </a:rPr>
              <a:t>Невиконання роботи вчасно й представлення чужої роботи як своєї.</a:t>
            </a:r>
          </a:p>
          <a:p>
            <a:pPr marL="342900" indent="-342900" algn="just">
              <a:lnSpc>
                <a:spcPct val="150000"/>
              </a:lnSpc>
              <a:spcAft>
                <a:spcPts val="0"/>
              </a:spcAft>
              <a:buAutoNum type="arabicPeriod"/>
            </a:pPr>
            <a:r>
              <a:rPr lang="uk-UA" sz="3200" dirty="0" smtClean="0">
                <a:latin typeface="Times New Roman" panose="02020603050405020304" pitchFamily="18" charset="0"/>
                <a:ea typeface="Calibri" panose="020F0502020204030204" pitchFamily="34" charset="0"/>
                <a:cs typeface="Times New Roman" panose="02020603050405020304" pitchFamily="18" charset="0"/>
              </a:rPr>
              <a:t>Незнання правил належного цитування та створення грамотних парафразів.</a:t>
            </a:r>
          </a:p>
          <a:p>
            <a:pPr marL="342900" indent="-342900" algn="just">
              <a:lnSpc>
                <a:spcPct val="150000"/>
              </a:lnSpc>
              <a:spcAft>
                <a:spcPts val="0"/>
              </a:spcAft>
              <a:buAutoNum type="arabicPeriod"/>
            </a:pPr>
            <a:endParaRPr lang="uk-UA" sz="3600"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992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9080" y="304800"/>
            <a:ext cx="11643360" cy="6340197"/>
          </a:xfrm>
          <a:prstGeom prst="rect">
            <a:avLst/>
          </a:prstGeom>
          <a:noFill/>
        </p:spPr>
        <p:txBody>
          <a:bodyPr wrap="square" rtlCol="0">
            <a:spAutoFit/>
          </a:bodyPr>
          <a:lstStyle/>
          <a:p>
            <a:pPr algn="ctr"/>
            <a:r>
              <a:rPr lang="uk-UA" sz="3600" b="1" dirty="0" smtClean="0"/>
              <a:t>У наукових роботах ми використовуємо цитування за таких умов</a:t>
            </a:r>
          </a:p>
          <a:p>
            <a:endParaRPr lang="uk-UA" dirty="0"/>
          </a:p>
          <a:p>
            <a:endParaRPr lang="uk-UA" sz="2800" dirty="0" smtClean="0"/>
          </a:p>
          <a:p>
            <a:r>
              <a:rPr lang="uk-UA" sz="2800" dirty="0" smtClean="0"/>
              <a:t>1. Якщо </a:t>
            </a:r>
            <a:r>
              <a:rPr lang="uk-UA" sz="2800" dirty="0"/>
              <a:t>не можемо власними словами передати чужу думку або погляди, не деформувавши їх так чи інакше</a:t>
            </a:r>
            <a:r>
              <a:rPr lang="uk-UA" sz="2800" dirty="0" smtClean="0"/>
              <a:t>.</a:t>
            </a:r>
          </a:p>
          <a:p>
            <a:endParaRPr lang="uk-UA" sz="2800" dirty="0"/>
          </a:p>
          <a:p>
            <a:r>
              <a:rPr lang="uk-UA" sz="2800" dirty="0"/>
              <a:t>2. Якщо автор настільки блискуче висловив ту чи іншу думку, що ми не хочемо нічого змінювати. </a:t>
            </a:r>
            <a:endParaRPr lang="uk-UA" sz="2800" dirty="0" smtClean="0"/>
          </a:p>
          <a:p>
            <a:endParaRPr lang="uk-UA" sz="2800" dirty="0"/>
          </a:p>
          <a:p>
            <a:r>
              <a:rPr lang="uk-UA" sz="2800" dirty="0"/>
              <a:t>3. Для коректної полеміки з тим чи іншим автором</a:t>
            </a:r>
            <a:r>
              <a:rPr lang="uk-UA" sz="2800" dirty="0" smtClean="0"/>
              <a:t>.</a:t>
            </a:r>
          </a:p>
          <a:p>
            <a:endParaRPr lang="uk-UA" sz="2800" dirty="0"/>
          </a:p>
          <a:p>
            <a:r>
              <a:rPr lang="uk-UA" sz="2800" dirty="0"/>
              <a:t>4. Щоб показати еволюцію поглядів автора.</a:t>
            </a:r>
          </a:p>
          <a:p>
            <a:endParaRPr lang="ru-RU" dirty="0"/>
          </a:p>
          <a:p>
            <a:endParaRPr lang="ru-RU" dirty="0"/>
          </a:p>
        </p:txBody>
      </p:sp>
    </p:spTree>
    <p:extLst>
      <p:ext uri="{BB962C8B-B14F-4D97-AF65-F5344CB8AC3E}">
        <p14:creationId xmlns:p14="http://schemas.microsoft.com/office/powerpoint/2010/main" val="4073127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След самолета">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TM04033937[[fn=След самолета]]</Template>
  <TotalTime>223</TotalTime>
  <Words>1499</Words>
  <Application>Microsoft Office PowerPoint</Application>
  <PresentationFormat>Произвольный</PresentationFormat>
  <Paragraphs>163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След самолета</vt:lpstr>
      <vt:lpstr> Плагіат І НАУКА</vt:lpstr>
      <vt:lpstr>cтруктура</vt:lpstr>
      <vt:lpstr>Презентация PowerPoint</vt:lpstr>
      <vt:lpstr>Академічний плагіат – «оприлюднення (частково або повністю) наукових (творчих) результатів, отриманих іншими особами, як результатів власного дослідження (творчості) та/або відтворення опублікованих текстів (оприлюднених творів мистецтва) інших авторів без зазначення авторства». </vt:lpstr>
      <vt:lpstr>Відповідальність за плагіат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 Ромах</dc:creator>
  <cp:lastModifiedBy>Пользователь Windows</cp:lastModifiedBy>
  <cp:revision>38</cp:revision>
  <dcterms:created xsi:type="dcterms:W3CDTF">2018-04-26T19:10:13Z</dcterms:created>
  <dcterms:modified xsi:type="dcterms:W3CDTF">2021-11-16T08:05:53Z</dcterms:modified>
</cp:coreProperties>
</file>